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7"/>
  </p:notesMasterIdLst>
  <p:handoutMasterIdLst>
    <p:handoutMasterId r:id="rId28"/>
  </p:handoutMasterIdLst>
  <p:sldIdLst>
    <p:sldId id="256" r:id="rId5"/>
    <p:sldId id="259" r:id="rId6"/>
    <p:sldId id="273" r:id="rId7"/>
    <p:sldId id="262" r:id="rId8"/>
    <p:sldId id="260" r:id="rId9"/>
    <p:sldId id="261" r:id="rId10"/>
    <p:sldId id="263" r:id="rId11"/>
    <p:sldId id="274" r:id="rId12"/>
    <p:sldId id="283" r:id="rId13"/>
    <p:sldId id="284" r:id="rId14"/>
    <p:sldId id="265" r:id="rId15"/>
    <p:sldId id="266" r:id="rId16"/>
    <p:sldId id="277" r:id="rId17"/>
    <p:sldId id="278" r:id="rId18"/>
    <p:sldId id="279" r:id="rId19"/>
    <p:sldId id="275" r:id="rId20"/>
    <p:sldId id="268" r:id="rId21"/>
    <p:sldId id="269" r:id="rId22"/>
    <p:sldId id="280" r:id="rId23"/>
    <p:sldId id="282" r:id="rId24"/>
    <p:sldId id="271" r:id="rId25"/>
    <p:sldId id="272" r:id="rId26"/>
  </p:sldIdLst>
  <p:sldSz cx="9144000" cy="6858000" type="screen4x3"/>
  <p:notesSz cx="6858000" cy="9144000"/>
  <p:defaultTextStyle>
    <a:defPPr>
      <a:defRPr lang="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OPI DROUTSA" initials="PD" lastIdx="1" clrIdx="0">
    <p:extLst>
      <p:ext uri="{19B8F6BF-5375-455C-9EA6-DF929625EA0E}">
        <p15:presenceInfo xmlns:p15="http://schemas.microsoft.com/office/powerpoint/2012/main" userId="b084ad659b1dfe2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4E966D-53EA-53FC-A815-D03D6102DC1B}" v="1" dt="2023-04-24T18:10:51.346"/>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68" autoAdjust="0"/>
    <p:restoredTop sz="96187" autoAdjust="0"/>
  </p:normalViewPr>
  <p:slideViewPr>
    <p:cSldViewPr snapToGrid="0" showGuides="1">
      <p:cViewPr varScale="1">
        <p:scale>
          <a:sx n="66" d="100"/>
          <a:sy n="66" d="100"/>
        </p:scale>
        <p:origin x="72" y="394"/>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ussefleila" userId="S::youssefleila_yahoo.fr#ext#@gencat.onmicrosoft.com::2dcca8a1-25bf-404e-b825-06aadf1bbb4b" providerId="AD" clId="Web-{A24E966D-53EA-53FC-A815-D03D6102DC1B}"/>
    <pc:docChg chg="modSld">
      <pc:chgData name="youssefleila" userId="S::youssefleila_yahoo.fr#ext#@gencat.onmicrosoft.com::2dcca8a1-25bf-404e-b825-06aadf1bbb4b" providerId="AD" clId="Web-{A24E966D-53EA-53FC-A815-D03D6102DC1B}" dt="2023-04-24T18:10:51.346" v="0" actId="1076"/>
      <pc:docMkLst>
        <pc:docMk/>
      </pc:docMkLst>
      <pc:sldChg chg="modSp">
        <pc:chgData name="youssefleila" userId="S::youssefleila_yahoo.fr#ext#@gencat.onmicrosoft.com::2dcca8a1-25bf-404e-b825-06aadf1bbb4b" providerId="AD" clId="Web-{A24E966D-53EA-53FC-A815-D03D6102DC1B}" dt="2023-04-24T18:10:51.346" v="0" actId="1076"/>
        <pc:sldMkLst>
          <pc:docMk/>
          <pc:sldMk cId="2996100411" sldId="273"/>
        </pc:sldMkLst>
        <pc:picChg chg="mod">
          <ac:chgData name="youssefleila" userId="S::youssefleila_yahoo.fr#ext#@gencat.onmicrosoft.com::2dcca8a1-25bf-404e-b825-06aadf1bbb4b" providerId="AD" clId="Web-{A24E966D-53EA-53FC-A815-D03D6102DC1B}" dt="2023-04-24T18:10:51.346" v="0" actId="1076"/>
          <ac:picMkLst>
            <pc:docMk/>
            <pc:sldMk cId="2996100411" sldId="273"/>
            <ac:picMk id="10" creationId="{00000000-0000-0000-0000-00000000000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24.04.2023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4/24/2023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
              <a:t>Textmasterformat bearbeiten</a:t>
            </a:r>
          </a:p>
          <a:p>
            <a:pPr lvl="1"/>
            <a:r>
              <a:rPr lang="ar"/>
              <a:t>زويت ابيني</a:t>
            </a:r>
          </a:p>
          <a:p>
            <a:pPr lvl="2"/>
            <a:r>
              <a:rPr lang="ar"/>
              <a:t>دريت إبيني</a:t>
            </a:r>
          </a:p>
          <a:p>
            <a:pPr lvl="3"/>
            <a:r>
              <a:rPr lang="ar"/>
              <a:t>فيرتي إبيني</a:t>
            </a:r>
          </a:p>
          <a:p>
            <a:pPr lvl="4"/>
            <a:r>
              <a:rPr lang="ar"/>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13</a:t>
            </a:fld>
            <a:endParaRPr lang="en-US" dirty="0"/>
          </a:p>
        </p:txBody>
      </p:sp>
    </p:spTree>
    <p:extLst>
      <p:ext uri="{BB962C8B-B14F-4D97-AF65-F5344CB8AC3E}">
        <p14:creationId xmlns:p14="http://schemas.microsoft.com/office/powerpoint/2010/main" val="634358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14</a:t>
            </a:fld>
            <a:endParaRPr lang="en-US" dirty="0"/>
          </a:p>
        </p:txBody>
      </p:sp>
    </p:spTree>
    <p:extLst>
      <p:ext uri="{BB962C8B-B14F-4D97-AF65-F5344CB8AC3E}">
        <p14:creationId xmlns:p14="http://schemas.microsoft.com/office/powerpoint/2010/main" val="361752585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a:t>B.4.3</a:t>
            </a:r>
            <a:r>
              <a:rPr lang="en-US" sz="1400" b="1" dirty="0">
                <a:solidFill>
                  <a:schemeClr val="tx1">
                    <a:lumMod val="50000"/>
                    <a:lumOff val="50000"/>
                  </a:schemeClr>
                </a:solidFill>
              </a:rPr>
              <a:t> </a:t>
            </a:r>
            <a:r>
              <a:rPr lang="en-US" sz="2200" b="1" dirty="0">
                <a:solidFill>
                  <a:schemeClr val="tx1">
                    <a:lumMod val="50000"/>
                    <a:lumOff val="50000"/>
                  </a:schemeClr>
                </a:solidFill>
              </a:rPr>
              <a:t>– </a:t>
            </a:r>
            <a:r>
              <a:rPr lang="en-US" dirty="0"/>
              <a:t>POTABLE WATER CONSUMPTION FOR INDOOR USE</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272112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517184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740115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448039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C.2.3– POTABLE WATER CONSUMPTION IN RESIDENTIAL BUILDINGS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552177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ar" sz="2000" b="1" dirty="0">
                <a:solidFill>
                  <a:schemeClr val="tx1">
                    <a:lumMod val="50000"/>
                    <a:lumOff val="50000"/>
                  </a:schemeClr>
                </a:solidFill>
              </a:rPr>
              <a:t>كود KPI </a:t>
            </a:r>
            <a:r>
              <a:rPr lang="ar" sz="2200" b="1" dirty="0">
                <a:solidFill>
                  <a:schemeClr val="tx1">
                    <a:lumMod val="50000"/>
                    <a:lumOff val="50000"/>
                  </a:schemeClr>
                </a:solidFill>
              </a:rPr>
              <a:t>- </a:t>
            </a:r>
            <a:r>
              <a:rPr lang="ar" sz="2000" b="1" dirty="0">
                <a:solidFill>
                  <a:schemeClr val="tx1">
                    <a:lumMod val="50000"/>
                    <a:lumOff val="50000"/>
                  </a:schemeClr>
                </a:solidFill>
              </a:rPr>
              <a:t>اسم KPI</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ar" sz="1200" dirty="0"/>
              <a:t>وحدة التدريب 3 </a:t>
            </a:r>
            <a:br>
              <a:rPr lang="it-IT" sz="1200" dirty="0"/>
            </a:br>
            <a:r>
              <a:rPr lang="ar" sz="1200" dirty="0"/>
              <a:t>معايير تقييم SBTOOL - مقياس البناء</a:t>
            </a:r>
            <a:endParaRPr lang="it-IT" dirty="0"/>
          </a:p>
        </p:txBody>
      </p:sp>
      <p:pic>
        <p:nvPicPr>
          <p:cNvPr id="10" name="Imatge 14"/>
          <p:cNvPicPr/>
          <p:nvPr userDrawn="1"/>
        </p:nvPicPr>
        <p:blipFill>
          <a:blip r:embed="rId8"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نظام تدريب المدن المتوسطة المستدامة</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9" name="Slide Number Placeholder 4"/>
          <p:cNvSpPr>
            <a:spLocks noGrp="1"/>
          </p:cNvSpPr>
          <p:nvPr>
            <p:ph type="sldNum" sz="quarter" idx="4"/>
          </p:nvPr>
        </p:nvSpPr>
        <p:spPr>
          <a:xfrm>
            <a:off x="7086600" y="6552000"/>
            <a:ext cx="2057400" cy="306000"/>
          </a:xfrm>
          <a:prstGeom prst="rect">
            <a:avLst/>
          </a:prstGeom>
        </p:spPr>
        <p:txBody>
          <a:bodyPr vert="horz" lIns="91440" tIns="45720" rIns="91440" bIns="45720" rtlCol="0" anchor="ctr"/>
          <a:lstStyle>
            <a:lvl1pPr algn="r">
              <a:defRPr sz="1100">
                <a:solidFill>
                  <a:schemeClr val="bg1"/>
                </a:solidFill>
                <a:latin typeface="Arial Narrow" panose="020B0606020202030204" pitchFamily="34" charset="0"/>
              </a:defRPr>
            </a:lvl1pPr>
          </a:lstStyle>
          <a:p>
            <a:fld id="{5D41A87E-14F5-4A54-8DA9-7774D8D5E7E0}" type="slidenum">
              <a:rPr lang="el-GR" smtClean="0"/>
              <a:pPr/>
              <a:t>‹#›</a:t>
            </a:fld>
            <a:endParaRPr lang="el-GR"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hyperlink" Target="http://ec.europa.eu/environment/eussd/buildings.ht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9.jpeg"/><Relationship Id="rId5" Type="http://schemas.openxmlformats.org/officeDocument/2006/relationships/image" Target="../media/image12.png"/><Relationship Id="rId4" Type="http://schemas.openxmlformats.org/officeDocument/2006/relationships/hyperlink" Target="http://ec.europa.eu/environment/eussd/buildings.htm"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a:prstGeom prst="rect">
            <a:avLst/>
          </a:prstGeom>
        </p:spPr>
        <p:txBody>
          <a:bodyPr/>
          <a:lstStyle/>
          <a:p>
            <a:pPr marL="0" indent="0">
              <a:buNone/>
            </a:pPr>
            <a:r>
              <a:rPr lang="ar" sz="3600" dirty="0">
                <a:solidFill>
                  <a:srgbClr val="0070C0"/>
                </a:solidFill>
              </a:rPr>
              <a:t>وحدة التدريب 3</a:t>
            </a:r>
            <a:endParaRPr lang="en-US" sz="3600" dirty="0">
              <a:solidFill>
                <a:srgbClr val="0070C0"/>
              </a:solidFill>
            </a:endParaRPr>
          </a:p>
          <a:p>
            <a:pPr marL="0" indent="0">
              <a:buNone/>
            </a:pPr>
            <a:r>
              <a:rPr lang="ar" dirty="0"/>
              <a:t>حساب التقييم</a:t>
            </a:r>
            <a:endParaRPr lang="en-US" dirty="0"/>
          </a:p>
          <a:p>
            <a:pPr marL="0" indent="0">
              <a:buFont typeface="Arial" panose="020B0604020202020204" pitchFamily="34" charset="0"/>
              <a:buNone/>
            </a:pPr>
            <a:r>
              <a:rPr lang="ar-JO" sz="3200" dirty="0"/>
              <a:t>لم</a:t>
            </a:r>
            <a:r>
              <a:rPr lang="ar" sz="3200" dirty="0"/>
              <a:t>عايير</a:t>
            </a:r>
          </a:p>
          <a:p>
            <a:pPr marL="0" indent="0">
              <a:buFont typeface="Arial" panose="020B0604020202020204" pitchFamily="34" charset="0"/>
              <a:buNone/>
            </a:pPr>
            <a:r>
              <a:rPr lang="ar-JO" sz="3200" dirty="0"/>
              <a:t>أداة البناء المستدام – معيار البناء</a:t>
            </a:r>
            <a:endParaRPr lang="ar" sz="3200" dirty="0"/>
          </a:p>
          <a:p>
            <a:pPr marL="0" indent="0">
              <a:buNone/>
            </a:pPr>
            <a:endParaRPr lang="it-IT" dirty="0"/>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31546"/>
            <a:ext cx="8418576" cy="5587815"/>
          </a:xfrm>
          <a:prstGeom prst="rect">
            <a:avLst/>
          </a:prstGeo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طريقة التقييم - البيانات الم</a:t>
            </a:r>
            <a:r>
              <a:rPr lang="ar-JO" sz="2400" b="1" u="sng" dirty="0" err="1">
                <a:latin typeface="Calibri" panose="020F0502020204030204" pitchFamily="34" charset="0"/>
                <a:cs typeface="Calibri" panose="020F0502020204030204" pitchFamily="34" charset="0"/>
              </a:rPr>
              <a:t>حسوبة</a:t>
            </a:r>
            <a:r>
              <a:rPr lang="ar" sz="2400" b="1" dirty="0">
                <a:latin typeface="Calibri" panose="020F0502020204030204" pitchFamily="34" charset="0"/>
                <a:cs typeface="Calibri" panose="020F0502020204030204" pitchFamily="34" charset="0"/>
              </a:rPr>
              <a:t> </a:t>
            </a:r>
            <a:endParaRPr lang="en-US" sz="2400" b="1" u="sng" dirty="0">
              <a:latin typeface="Calibri" panose="020F0502020204030204" pitchFamily="34" charset="0"/>
              <a:cs typeface="Calibri" panose="020F0502020204030204" pitchFamily="34" charset="0"/>
            </a:endParaRPr>
          </a:p>
          <a:p>
            <a:pPr marL="0" indent="0" algn="r" rtl="1">
              <a:buNone/>
            </a:pPr>
            <a:endParaRPr lang="en-US" sz="800" b="1" u="sng" dirty="0">
              <a:latin typeface="Calibri" panose="020F0502020204030204" pitchFamily="34" charset="0"/>
            </a:endParaRPr>
          </a:p>
          <a:p>
            <a:pPr marL="0" indent="0" algn="r" rtl="1">
              <a:buNone/>
            </a:pPr>
            <a:r>
              <a:rPr lang="ar" sz="2400" b="1" dirty="0">
                <a:solidFill>
                  <a:schemeClr val="tx1">
                    <a:lumMod val="50000"/>
                    <a:lumOff val="50000"/>
                  </a:schemeClr>
                </a:solidFill>
              </a:rPr>
              <a:t>خطوات الحساب كالتالي:</a:t>
            </a:r>
            <a:r>
              <a:rPr lang="ar" sz="2400" dirty="0"/>
              <a:t> </a:t>
            </a:r>
            <a:endParaRPr lang="it-IT" sz="2400" dirty="0"/>
          </a:p>
          <a:p>
            <a:pPr marL="0" indent="0" algn="r" rtl="1">
              <a:buNone/>
            </a:pPr>
            <a:endParaRPr lang="en-US" sz="800" b="1" u="sng" dirty="0"/>
          </a:p>
          <a:p>
            <a:pPr marL="457200" indent="-457200" algn="r" rtl="1">
              <a:spcBef>
                <a:spcPts val="600"/>
              </a:spcBef>
              <a:buFont typeface="+mj-lt"/>
              <a:buAutoNum type="arabicPeriod"/>
            </a:pPr>
            <a:r>
              <a:rPr lang="ar" sz="2400" dirty="0"/>
              <a:t>تحديد جميع الأجهزة / التركيبات الصحية (مثل المراحيض والصنابير والاستحمام) والمياه باستخدام المعدات ( </a:t>
            </a:r>
            <a:r>
              <a:rPr lang="ar" sz="2400" dirty="0" err="1"/>
              <a:t>مثل </a:t>
            </a:r>
            <a:r>
              <a:rPr lang="ar" sz="2400" dirty="0"/>
              <a:t>الغسالات وغسالات الصحون وبرج التبريد المبرد بالماء ) للمبنى</a:t>
            </a:r>
            <a:endParaRPr lang="el-GR" sz="2400" dirty="0"/>
          </a:p>
          <a:p>
            <a:pPr marL="457200" indent="-457200" algn="r" rtl="1">
              <a:spcBef>
                <a:spcPts val="600"/>
              </a:spcBef>
              <a:buFont typeface="+mj-lt"/>
              <a:buAutoNum type="arabicPeriod"/>
            </a:pPr>
            <a:r>
              <a:rPr lang="ar" sz="2400" dirty="0"/>
              <a:t>تحديد معدلات الاستهلاك النموذجية للأجهزة والتجهيزات الصحية المختلفة ، من خلال بيانات محددة من الموردين أو المكتبات </a:t>
            </a:r>
          </a:p>
          <a:p>
            <a:pPr marL="457200" indent="-457200" algn="r" rtl="1">
              <a:spcBef>
                <a:spcPts val="600"/>
              </a:spcBef>
              <a:buFont typeface="+mj-lt"/>
              <a:buAutoNum type="arabicPeriod"/>
            </a:pPr>
            <a:r>
              <a:rPr lang="ar" sz="2400" dirty="0"/>
              <a:t>عوامل الاستخدام النموذجية لكل جهاز ومعدات صحية</a:t>
            </a:r>
          </a:p>
          <a:p>
            <a:pPr marL="457200" indent="-457200" algn="r" rtl="1">
              <a:spcBef>
                <a:spcPts val="600"/>
              </a:spcBef>
              <a:buFont typeface="+mj-lt"/>
              <a:buAutoNum type="arabicPeriod"/>
            </a:pPr>
            <a:r>
              <a:rPr lang="ar" sz="2400" dirty="0"/>
              <a:t>حدد عدد </a:t>
            </a:r>
            <a:r>
              <a:rPr lang="ar-JO" sz="2400" dirty="0"/>
              <a:t>ا</a:t>
            </a:r>
            <a:r>
              <a:rPr lang="ar" sz="2400" dirty="0"/>
              <a:t>لأيام</a:t>
            </a:r>
            <a:r>
              <a:rPr lang="ar-JO" sz="2400" dirty="0"/>
              <a:t> سنويا</a:t>
            </a:r>
            <a:r>
              <a:rPr lang="ar" sz="2400" dirty="0"/>
              <a:t> التي ي</a:t>
            </a:r>
            <a:r>
              <a:rPr lang="ar-JO" sz="2400" dirty="0"/>
              <a:t>تم استخدام المبنى فيها </a:t>
            </a:r>
            <a:endParaRPr lang="en-US"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95275"/>
          </a:xfrm>
        </p:spPr>
        <p:txBody>
          <a:bodyPr/>
          <a:lstStyle/>
          <a:p>
            <a:fld id="{243FB592-B9A9-49AA-A86F-4031F7B97808}" type="slidenum">
              <a:rPr lang="en-US" smtClean="0"/>
              <a:t>10</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it-IT" sz="2800" b="1" dirty="0">
              <a:solidFill>
                <a:schemeClr val="tx1">
                  <a:lumMod val="50000"/>
                  <a:lumOff val="50000"/>
                </a:schemeClr>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86FEEEE5-5621-6E2C-873C-D6035CBD662C}"/>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738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3" y="1048512"/>
            <a:ext cx="8690581" cy="4754880"/>
          </a:xfrm>
          <a:prstGeom prst="rect">
            <a:avLst/>
          </a:prstGeo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طريقة التقييم - البيانات المقدرة</a:t>
            </a:r>
            <a:r>
              <a:rPr lang="ar" sz="2400" b="1" dirty="0">
                <a:latin typeface="Calibri" panose="020F0502020204030204" pitchFamily="34" charset="0"/>
                <a:cs typeface="Calibri" panose="020F0502020204030204" pitchFamily="34" charset="0"/>
              </a:rPr>
              <a:t> </a:t>
            </a:r>
            <a:endParaRPr lang="en-US" sz="2400" b="1" u="sng" dirty="0">
              <a:latin typeface="Calibri" panose="020F0502020204030204" pitchFamily="34" charset="0"/>
              <a:cs typeface="Calibri" panose="020F0502020204030204" pitchFamily="34" charset="0"/>
            </a:endParaRPr>
          </a:p>
          <a:p>
            <a:pPr marL="0" indent="0" algn="r" rtl="1">
              <a:buNone/>
            </a:pPr>
            <a:endParaRPr lang="en-US" sz="800" b="1" u="sng" dirty="0">
              <a:latin typeface="Calibri" panose="020F0502020204030204" pitchFamily="34" charset="0"/>
            </a:endParaRPr>
          </a:p>
          <a:p>
            <a:pPr marL="0" indent="0" algn="r" rtl="1">
              <a:buNone/>
            </a:pPr>
            <a:r>
              <a:rPr lang="ar" sz="2400" dirty="0"/>
              <a:t>مبدأ حساب استهلاك المياه لكل </a:t>
            </a:r>
            <a:r>
              <a:rPr lang="ar-JO" sz="2400" dirty="0"/>
              <a:t>مستخدم</a:t>
            </a:r>
            <a:r>
              <a:rPr lang="ar" sz="2400" dirty="0"/>
              <a:t> بالنسبة للصنابير والاستحمام هو كما يلي :</a:t>
            </a:r>
          </a:p>
          <a:p>
            <a:pPr marL="0" indent="0" algn="r" rtl="1">
              <a:buNone/>
            </a:pPr>
            <a:endParaRPr lang="en-US" sz="2400" dirty="0"/>
          </a:p>
          <a:p>
            <a:pPr marL="0" indent="0" algn="r" rtl="1">
              <a:buNone/>
            </a:pPr>
            <a:endParaRPr lang="en-US" sz="2400" dirty="0"/>
          </a:p>
          <a:p>
            <a:pPr marL="0" indent="0" algn="r" rtl="1">
              <a:buNone/>
            </a:pPr>
            <a:endParaRPr lang="en-US" sz="2400" dirty="0"/>
          </a:p>
          <a:p>
            <a:pPr marL="0" indent="0" algn="r" rtl="1">
              <a:buNone/>
            </a:pPr>
            <a:endParaRPr lang="en-US" sz="2400" dirty="0"/>
          </a:p>
          <a:p>
            <a:pPr marL="0" indent="0" algn="r" rtl="1">
              <a:buNone/>
            </a:pPr>
            <a:endParaRPr lang="en-US" sz="2400" dirty="0"/>
          </a:p>
          <a:p>
            <a:pPr marL="0" indent="0" algn="r" rtl="1">
              <a:buNone/>
            </a:pPr>
            <a:r>
              <a:rPr lang="ar" sz="2400" dirty="0"/>
              <a:t>ينطبق نفس المبدأ بالضبط على حسابات </a:t>
            </a:r>
            <a:r>
              <a:rPr lang="ar-JO" sz="2400" dirty="0"/>
              <a:t>دورات المياه</a:t>
            </a:r>
            <a:r>
              <a:rPr lang="ar" sz="2400" dirty="0"/>
              <a:t> (باستثناء استخدام الشطف بدلاً من الدقائق).</a:t>
            </a:r>
          </a:p>
          <a:p>
            <a:pPr marL="0" indent="0" algn="r" rtl="1">
              <a:buNone/>
            </a:pPr>
            <a:endParaRPr lang="en-US" sz="2400" dirty="0"/>
          </a:p>
          <a:p>
            <a:pPr marL="0" indent="0" algn="r" rtl="1">
              <a:buNone/>
            </a:pPr>
            <a:endParaRPr lang="en-US" sz="2400" dirty="0"/>
          </a:p>
          <a:p>
            <a:pPr marL="0" indent="0" algn="r" rtl="1">
              <a:buNone/>
            </a:pPr>
            <a:endParaRPr lang="en-US" sz="2400" dirty="0"/>
          </a:p>
          <a:p>
            <a:pPr marL="0" indent="0" algn="r" rtl="1">
              <a:buNone/>
            </a:pPr>
            <a:endParaRPr lang="en-US" sz="2400" dirty="0"/>
          </a:p>
          <a:p>
            <a:pPr marL="0" indent="0" algn="r" rtl="1">
              <a:buNone/>
            </a:pPr>
            <a:endParaRPr lang="en-US"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11</a:t>
            </a:fld>
            <a:endParaRPr lang="en-US" dirty="0"/>
          </a:p>
        </p:txBody>
      </p:sp>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it-IT" sz="28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90BE5AA7-0281-81D4-C481-3ACCDD584D6E}"/>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3422CFC2-BF4C-CED2-DA0E-685677A3DC28}"/>
              </a:ext>
            </a:extLst>
          </p:cNvPr>
          <p:cNvPicPr>
            <a:picLocks noChangeAspect="1"/>
          </p:cNvPicPr>
          <p:nvPr/>
        </p:nvPicPr>
        <p:blipFill rotWithShape="1">
          <a:blip r:embed="rId4">
            <a:extLst>
              <a:ext uri="{28A0092B-C50C-407E-A947-70E740481C1C}">
                <a14:useLocalDpi xmlns:a14="http://schemas.microsoft.com/office/drawing/2010/main" val="0"/>
              </a:ext>
            </a:extLst>
          </a:blip>
          <a:srcRect l="12051" t="22191" r="13077" b="63444"/>
          <a:stretch/>
        </p:blipFill>
        <p:spPr bwMode="auto">
          <a:xfrm>
            <a:off x="486137" y="2384385"/>
            <a:ext cx="8090703" cy="159706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995844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3" y="1048512"/>
            <a:ext cx="8637651" cy="4608010"/>
          </a:xfrm>
          <a:prstGeom prst="rect">
            <a:avLst/>
          </a:prstGeo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طريقة التقييم - البيانات المقدرة</a:t>
            </a:r>
            <a:r>
              <a:rPr lang="ar" sz="2400" b="1" dirty="0">
                <a:latin typeface="Calibri" panose="020F0502020204030204" pitchFamily="34" charset="0"/>
                <a:cs typeface="Calibri" panose="020F0502020204030204" pitchFamily="34" charset="0"/>
              </a:rPr>
              <a:t> </a:t>
            </a:r>
            <a:endParaRPr lang="en-US" sz="2400" b="1" u="sng" dirty="0">
              <a:latin typeface="Calibri" panose="020F0502020204030204" pitchFamily="34" charset="0"/>
              <a:cs typeface="Calibri" panose="020F0502020204030204" pitchFamily="34" charset="0"/>
            </a:endParaRPr>
          </a:p>
          <a:p>
            <a:pPr marL="0" indent="0" algn="r" rtl="1">
              <a:buNone/>
            </a:pPr>
            <a:endParaRPr lang="en-US" sz="800" b="1" u="sng" dirty="0">
              <a:latin typeface="Calibri" panose="020F0502020204030204" pitchFamily="34" charset="0"/>
            </a:endParaRPr>
          </a:p>
          <a:p>
            <a:pPr marL="0" indent="0" algn="r" rtl="1">
              <a:buNone/>
            </a:pPr>
            <a:endParaRPr lang="en-US" sz="2400" b="1" u="sng" dirty="0"/>
          </a:p>
          <a:p>
            <a:pPr marL="0" indent="0" algn="r" rtl="1">
              <a:buNone/>
            </a:pPr>
            <a:r>
              <a:rPr lang="ar" sz="2400" dirty="0"/>
              <a:t>بالنسبة للتنظيف ، يكون أساس الحساب كما يلي :</a:t>
            </a:r>
          </a:p>
          <a:p>
            <a:pPr marL="0" indent="0" algn="r" rtl="1">
              <a:buNone/>
            </a:pPr>
            <a:endParaRPr lang="en-US" sz="2400" dirty="0"/>
          </a:p>
          <a:p>
            <a:pPr marL="0" indent="0" algn="r" rtl="1">
              <a:buNone/>
            </a:pPr>
            <a:endParaRPr lang="en-US" sz="2400" dirty="0"/>
          </a:p>
          <a:p>
            <a:pPr marL="0" indent="0" algn="r" rtl="1">
              <a:buNone/>
            </a:pPr>
            <a:endParaRPr lang="en-US" sz="2400" dirty="0"/>
          </a:p>
          <a:p>
            <a:pPr marL="0" indent="0" algn="r" rtl="1">
              <a:buNone/>
            </a:pPr>
            <a:endParaRPr lang="en-US" sz="2400" dirty="0"/>
          </a:p>
          <a:p>
            <a:pPr marL="0" indent="0" algn="r" rtl="1">
              <a:buNone/>
            </a:pPr>
            <a:endParaRPr lang="en-US" sz="2400" dirty="0"/>
          </a:p>
          <a:p>
            <a:pPr marL="0" indent="0" algn="r" rtl="1">
              <a:buNone/>
            </a:pPr>
            <a:endParaRPr lang="en-US" sz="38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95275"/>
          </a:xfrm>
        </p:spPr>
        <p:txBody>
          <a:bodyPr/>
          <a:lstStyle/>
          <a:p>
            <a:fld id="{243FB592-B9A9-49AA-A86F-4031F7B97808}" type="slidenum">
              <a:rPr lang="en-US" smtClean="0"/>
              <a:t>12</a:t>
            </a:fld>
            <a:endParaRPr lang="en-US"/>
          </a:p>
        </p:txBody>
      </p:sp>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it-IT" sz="28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F53B5083-BD0B-26EC-D2A3-A278686AC57C}"/>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47B297C-EDE9-225E-A30E-44F288CD16A1}"/>
              </a:ext>
            </a:extLst>
          </p:cNvPr>
          <p:cNvPicPr>
            <a:picLocks noChangeAspect="1"/>
          </p:cNvPicPr>
          <p:nvPr/>
        </p:nvPicPr>
        <p:blipFill rotWithShape="1">
          <a:blip r:embed="rId4">
            <a:extLst>
              <a:ext uri="{28A0092B-C50C-407E-A947-70E740481C1C}">
                <a14:useLocalDpi xmlns:a14="http://schemas.microsoft.com/office/drawing/2010/main" val="0"/>
              </a:ext>
            </a:extLst>
          </a:blip>
          <a:srcRect l="10000" t="22785" r="10641" b="62751"/>
          <a:stretch/>
        </p:blipFill>
        <p:spPr bwMode="auto">
          <a:xfrm>
            <a:off x="624661" y="2762927"/>
            <a:ext cx="7498837" cy="176870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15543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42030" y="6553200"/>
            <a:ext cx="2133600" cy="304800"/>
          </a:xfrm>
        </p:spPr>
        <p:txBody>
          <a:bodyPr/>
          <a:lstStyle/>
          <a:p>
            <a:fld id="{243FB592-B9A9-49AA-A86F-4031F7B97808}" type="slidenum">
              <a:rPr lang="en-US" smtClean="0"/>
              <a:t>13</a:t>
            </a:fld>
            <a:endParaRPr lang="en-US"/>
          </a:p>
        </p:txBody>
      </p:sp>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268223" y="902208"/>
            <a:ext cx="7840607"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طريقة التقييم - البيانات المقدرة</a:t>
            </a:r>
            <a:r>
              <a:rPr lang="ar" b="1" dirty="0">
                <a:latin typeface="Calibri" panose="020F0502020204030204" pitchFamily="34" charset="0"/>
                <a:cs typeface="Calibri" panose="020F0502020204030204" pitchFamily="34" charset="0"/>
              </a:rPr>
              <a:t> </a:t>
            </a:r>
            <a:endParaRPr lang="en-US" b="1" u="sng" dirty="0">
              <a:latin typeface="Calibri" panose="020F0502020204030204" pitchFamily="34" charset="0"/>
              <a:cs typeface="Calibri" panose="020F0502020204030204" pitchFamily="34" charset="0"/>
            </a:endParaRPr>
          </a:p>
          <a:p>
            <a:pPr marL="0" indent="0">
              <a:buNone/>
            </a:pPr>
            <a:endParaRPr lang="en-US" sz="800" b="1" u="sng" dirty="0">
              <a:latin typeface="Calibri" panose="020F0502020204030204" pitchFamily="34" charset="0"/>
            </a:endParaRPr>
          </a:p>
        </p:txBody>
      </p:sp>
      <p:sp>
        <p:nvSpPr>
          <p:cNvPr id="15"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en-US" sz="2400" dirty="0"/>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830" y="1349549"/>
            <a:ext cx="575931" cy="5827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941761" y="1405702"/>
            <a:ext cx="7848671" cy="400110"/>
          </a:xfrm>
          <a:prstGeom prst="rect">
            <a:avLst/>
          </a:prstGeom>
        </p:spPr>
        <p:txBody>
          <a:bodyPr wrap="square">
            <a:spAutoFit/>
          </a:bodyPr>
          <a:lstStyle/>
          <a:p>
            <a:pPr algn="ctr" rtl="1"/>
            <a:r>
              <a:rPr lang="ar" sz="2000" b="1" dirty="0"/>
              <a:t>معدلات استهلاك المياه النموذجية</a:t>
            </a:r>
            <a:endParaRPr lang="en-US" sz="2000" dirty="0"/>
          </a:p>
        </p:txBody>
      </p:sp>
      <p:sp>
        <p:nvSpPr>
          <p:cNvPr id="6" name="Rectangle 5"/>
          <p:cNvSpPr/>
          <p:nvPr/>
        </p:nvSpPr>
        <p:spPr>
          <a:xfrm>
            <a:off x="365830" y="1954927"/>
            <a:ext cx="8400288" cy="2554545"/>
          </a:xfrm>
          <a:prstGeom prst="rect">
            <a:avLst/>
          </a:prstGeom>
        </p:spPr>
        <p:txBody>
          <a:bodyPr wrap="square">
            <a:spAutoFit/>
          </a:bodyPr>
          <a:lstStyle/>
          <a:p>
            <a:pPr marL="285750" indent="-285750" algn="r" rtl="1">
              <a:buFont typeface="Courier New" panose="02070309020205020404" pitchFamily="49" charset="0"/>
              <a:buChar char="o"/>
            </a:pPr>
            <a:r>
              <a:rPr lang="ar" sz="2000" dirty="0"/>
              <a:t>تنظيف </a:t>
            </a:r>
            <a:r>
              <a:rPr lang="ar-JO" sz="2000" dirty="0"/>
              <a:t>دورات المياه</a:t>
            </a:r>
            <a:r>
              <a:rPr lang="ar" sz="2000" dirty="0"/>
              <a:t>: 9 لتر </a:t>
            </a:r>
            <a:endParaRPr lang="el-GR" sz="2000" dirty="0"/>
          </a:p>
          <a:p>
            <a:pPr marL="285750" indent="-285750" algn="r" rtl="1">
              <a:buFont typeface="Courier New" panose="02070309020205020404" pitchFamily="49" charset="0"/>
              <a:buChar char="o"/>
            </a:pPr>
            <a:r>
              <a:rPr lang="ar" sz="2000" dirty="0"/>
              <a:t>حمام: 150 لتر </a:t>
            </a:r>
            <a:endParaRPr lang="el-GR" sz="2000" dirty="0"/>
          </a:p>
          <a:p>
            <a:pPr marL="285750" indent="-285750" algn="r" rtl="1">
              <a:buFont typeface="Courier New" panose="02070309020205020404" pitchFamily="49" charset="0"/>
              <a:buChar char="o"/>
            </a:pPr>
            <a:r>
              <a:rPr lang="ar" sz="2000" dirty="0"/>
              <a:t>الدش: 15 لتر / دقيقة</a:t>
            </a:r>
          </a:p>
          <a:p>
            <a:pPr marL="285750" indent="-285750" algn="r" rtl="1">
              <a:buFont typeface="Courier New" panose="02070309020205020404" pitchFamily="49" charset="0"/>
              <a:buChar char="o"/>
            </a:pPr>
            <a:r>
              <a:rPr lang="ar" sz="2000" dirty="0"/>
              <a:t>غسل اليدين والوجه والأسنان: 10 - 15 لتر / دقيقة</a:t>
            </a:r>
            <a:endParaRPr lang="en-US" sz="2000" dirty="0"/>
          </a:p>
          <a:p>
            <a:pPr marL="285750" indent="-285750" algn="r" rtl="1">
              <a:buFont typeface="Courier New" panose="02070309020205020404" pitchFamily="49" charset="0"/>
              <a:buChar char="o"/>
            </a:pPr>
            <a:r>
              <a:rPr lang="ar" sz="2000" dirty="0"/>
              <a:t>الغسالة: 150 لتر</a:t>
            </a:r>
            <a:endParaRPr lang="el-GR" sz="2000" dirty="0"/>
          </a:p>
          <a:p>
            <a:pPr marL="285750" indent="-285750" algn="r" rtl="1">
              <a:buFont typeface="Courier New" panose="02070309020205020404" pitchFamily="49" charset="0"/>
              <a:buChar char="o"/>
            </a:pPr>
            <a:r>
              <a:rPr lang="ar" sz="2000" dirty="0"/>
              <a:t>غسالة الصحون</a:t>
            </a:r>
            <a:r>
              <a:rPr lang="ar-JO" sz="2000" dirty="0"/>
              <a:t> / جلاية</a:t>
            </a:r>
            <a:r>
              <a:rPr lang="ar" sz="2000" dirty="0"/>
              <a:t>: 50 لتر</a:t>
            </a:r>
            <a:endParaRPr lang="el-GR" sz="2000" dirty="0"/>
          </a:p>
          <a:p>
            <a:pPr marL="285750" indent="-285750" algn="r" rtl="1">
              <a:buFont typeface="Courier New" panose="02070309020205020404" pitchFamily="49" charset="0"/>
              <a:buChar char="o"/>
            </a:pPr>
            <a:r>
              <a:rPr lang="ar" sz="2000" dirty="0"/>
              <a:t>غسيل الفواكه والخضروات: 15 لتر / دقيقة</a:t>
            </a:r>
            <a:endParaRPr lang="el-GR" sz="2000" dirty="0"/>
          </a:p>
          <a:p>
            <a:pPr marL="285750" indent="-285750" algn="r" rtl="1">
              <a:buFont typeface="Courier New" panose="02070309020205020404" pitchFamily="49" charset="0"/>
              <a:buChar char="o"/>
            </a:pPr>
            <a:r>
              <a:rPr lang="ar" sz="2000" dirty="0"/>
              <a:t>غسيل الصحون 150 لتر / يوم</a:t>
            </a:r>
            <a:endParaRPr lang="el-GR" sz="2000" dirty="0"/>
          </a:p>
        </p:txBody>
      </p:sp>
      <p:pic>
        <p:nvPicPr>
          <p:cNvPr id="21" name="Picture 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B129E579-2B1E-B1AB-8353-01D47E4710D7}"/>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6307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42030" y="6553200"/>
            <a:ext cx="2133600" cy="304800"/>
          </a:xfrm>
        </p:spPr>
        <p:txBody>
          <a:bodyPr/>
          <a:lstStyle/>
          <a:p>
            <a:fld id="{243FB592-B9A9-49AA-A86F-4031F7B97808}" type="slidenum">
              <a:rPr lang="en-US" smtClean="0"/>
              <a:t>14</a:t>
            </a:fld>
            <a:endParaRPr lang="en-US"/>
          </a:p>
        </p:txBody>
      </p:sp>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268223" y="902208"/>
            <a:ext cx="7840607"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طريقة التقييم - البيانات المقدرة</a:t>
            </a:r>
            <a:r>
              <a:rPr lang="ar" b="1" dirty="0">
                <a:latin typeface="Calibri" panose="020F0502020204030204" pitchFamily="34" charset="0"/>
                <a:cs typeface="Calibri" panose="020F0502020204030204" pitchFamily="34" charset="0"/>
              </a:rPr>
              <a:t> </a:t>
            </a:r>
            <a:endParaRPr lang="en-US" b="1" u="sng" dirty="0">
              <a:latin typeface="Calibri" panose="020F0502020204030204" pitchFamily="34" charset="0"/>
              <a:cs typeface="Calibri" panose="020F0502020204030204" pitchFamily="34" charset="0"/>
            </a:endParaRPr>
          </a:p>
          <a:p>
            <a:pPr marL="0" indent="0">
              <a:buNone/>
            </a:pPr>
            <a:endParaRPr lang="en-US" sz="800" b="1" u="sng" dirty="0">
              <a:latin typeface="Calibri" panose="020F0502020204030204" pitchFamily="34" charset="0"/>
            </a:endParaRPr>
          </a:p>
        </p:txBody>
      </p:sp>
      <p:sp>
        <p:nvSpPr>
          <p:cNvPr id="15"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en-US" sz="2400" dirty="0"/>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830" y="1349549"/>
            <a:ext cx="575931" cy="5827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970116" y="6153090"/>
            <a:ext cx="3819154" cy="400110"/>
          </a:xfrm>
          <a:prstGeom prst="rect">
            <a:avLst/>
          </a:prstGeom>
          <a:noFill/>
        </p:spPr>
        <p:txBody>
          <a:bodyPr wrap="square" rtlCol="0">
            <a:spAutoFit/>
          </a:bodyPr>
          <a:lstStyle/>
          <a:p>
            <a:r>
              <a:rPr lang="ar" sz="1100" dirty="0"/>
              <a:t>ANSI / ASHRAE / ICC / USGBC / IES Standard 189.1-2017</a:t>
            </a:r>
          </a:p>
          <a:p>
            <a:r>
              <a:rPr lang="ar" sz="900" dirty="0"/>
              <a:t>https: // www.ashrae.org/technical-resources/bookstore/standard-189-1</a:t>
            </a:r>
            <a:endParaRPr lang="en-US" sz="900" dirty="0"/>
          </a:p>
        </p:txBody>
      </p:sp>
      <p:sp>
        <p:nvSpPr>
          <p:cNvPr id="4" name="Rectangle 3"/>
          <p:cNvSpPr/>
          <p:nvPr/>
        </p:nvSpPr>
        <p:spPr>
          <a:xfrm>
            <a:off x="941761" y="1405702"/>
            <a:ext cx="7848671" cy="400110"/>
          </a:xfrm>
          <a:prstGeom prst="rect">
            <a:avLst/>
          </a:prstGeom>
        </p:spPr>
        <p:txBody>
          <a:bodyPr wrap="square">
            <a:spAutoFit/>
          </a:bodyPr>
          <a:lstStyle/>
          <a:p>
            <a:pPr algn="ctr" rtl="1"/>
            <a:r>
              <a:rPr lang="ar" sz="2000" b="1" dirty="0"/>
              <a:t>الحد الأدنى من متطلبات استهلاك المياه </a:t>
            </a:r>
            <a:r>
              <a:rPr lang="ar" sz="2000" dirty="0"/>
              <a:t>في « المباني الخضراء »</a:t>
            </a:r>
            <a:endParaRPr lang="en-US" sz="2000" dirty="0"/>
          </a:p>
        </p:txBody>
      </p:sp>
      <p:pic>
        <p:nvPicPr>
          <p:cNvPr id="11" name="Picture 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F26A400A-7F56-1030-07A8-675D1B7555E8}"/>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7AB30012-91F8-3A89-FCB9-69119D1780AC}"/>
              </a:ext>
            </a:extLst>
          </p:cNvPr>
          <p:cNvPicPr>
            <a:picLocks noChangeAspect="1"/>
          </p:cNvPicPr>
          <p:nvPr/>
        </p:nvPicPr>
        <p:blipFill rotWithShape="1">
          <a:blip r:embed="rId6">
            <a:extLst>
              <a:ext uri="{28A0092B-C50C-407E-A947-70E740481C1C}">
                <a14:useLocalDpi xmlns:a14="http://schemas.microsoft.com/office/drawing/2010/main" val="0"/>
              </a:ext>
            </a:extLst>
          </a:blip>
          <a:srcRect l="8454" t="12878" r="13889" b="53433"/>
          <a:stretch/>
        </p:blipFill>
        <p:spPr bwMode="auto">
          <a:xfrm>
            <a:off x="1157468" y="2053589"/>
            <a:ext cx="5834405" cy="327561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86095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048512"/>
            <a:ext cx="8418576" cy="4754880"/>
          </a:xfrm>
          <a:prstGeom prst="rect">
            <a:avLst/>
          </a:prstGeo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طريقة التقييم - البيانات المقدرة</a:t>
            </a:r>
            <a:r>
              <a:rPr lang="ar" sz="2400" b="1" dirty="0">
                <a:latin typeface="Calibri" panose="020F0502020204030204" pitchFamily="34" charset="0"/>
                <a:cs typeface="Calibri" panose="020F0502020204030204" pitchFamily="34" charset="0"/>
              </a:rPr>
              <a:t> </a:t>
            </a:r>
            <a:endParaRPr lang="en-US" sz="2400" b="1" u="sng" dirty="0">
              <a:latin typeface="Calibri" panose="020F0502020204030204" pitchFamily="34" charset="0"/>
              <a:cs typeface="Calibri" panose="020F0502020204030204" pitchFamily="34" charset="0"/>
            </a:endParaRPr>
          </a:p>
          <a:p>
            <a:pPr marL="0" indent="0" algn="r" rtl="1">
              <a:buNone/>
            </a:pPr>
            <a:endParaRPr lang="en-US" sz="800" b="1" u="sng" dirty="0">
              <a:latin typeface="Calibri" panose="020F0502020204030204" pitchFamily="34" charset="0"/>
            </a:endParaRPr>
          </a:p>
          <a:p>
            <a:pPr marL="0" indent="0" algn="r" rtl="1">
              <a:buNone/>
            </a:pPr>
            <a:endParaRPr lang="en-US" sz="1000" dirty="0"/>
          </a:p>
          <a:p>
            <a:pPr marL="457200" indent="-457200" algn="r" rtl="1">
              <a:lnSpc>
                <a:spcPct val="80000"/>
              </a:lnSpc>
              <a:buFont typeface="+mj-lt"/>
              <a:buAutoNum type="arabicPeriod" startAt="5"/>
            </a:pPr>
            <a:r>
              <a:rPr lang="ar" sz="2400" dirty="0"/>
              <a:t>احسب</a:t>
            </a:r>
            <a:r>
              <a:rPr lang="ar" sz="2400" b="1" dirty="0"/>
              <a:t> إجمالي استهلاك المياه الصالحة للشرب السنوي </a:t>
            </a:r>
            <a:r>
              <a:rPr lang="ar" sz="2400" dirty="0"/>
              <a:t>للمبنى </a:t>
            </a:r>
            <a:r>
              <a:rPr lang="ar" sz="2400" b="1" dirty="0"/>
              <a:t>، </a:t>
            </a:r>
            <a:r>
              <a:rPr lang="ar" sz="2400" dirty="0"/>
              <a:t>[م </a:t>
            </a:r>
            <a:r>
              <a:rPr lang="ar" sz="2400" baseline="30000" dirty="0"/>
              <a:t>3 </a:t>
            </a:r>
            <a:r>
              <a:rPr lang="ar" sz="2400" dirty="0"/>
              <a:t>].</a:t>
            </a:r>
          </a:p>
          <a:p>
            <a:pPr marL="228600" indent="-228600" algn="r" rtl="1">
              <a:lnSpc>
                <a:spcPct val="80000"/>
              </a:lnSpc>
              <a:buFont typeface="+mj-lt"/>
              <a:buAutoNum type="arabicPeriod" startAt="5"/>
            </a:pPr>
            <a:endParaRPr lang="en-US" sz="1000" dirty="0"/>
          </a:p>
          <a:p>
            <a:pPr marL="457200" indent="-457200" algn="r" rtl="1">
              <a:lnSpc>
                <a:spcPct val="80000"/>
              </a:lnSpc>
              <a:buFont typeface="+mj-lt"/>
              <a:buAutoNum type="arabicPeriod" startAt="5"/>
            </a:pPr>
            <a:r>
              <a:rPr lang="ar" sz="2400" dirty="0"/>
              <a:t>تحديد </a:t>
            </a:r>
            <a:r>
              <a:rPr lang="ar" sz="2400" b="1" dirty="0"/>
              <a:t>عدد شاغلي</a:t>
            </a:r>
            <a:r>
              <a:rPr lang="ar-JO" sz="2400" b="1" dirty="0"/>
              <a:t> /مستخدمي</a:t>
            </a:r>
            <a:r>
              <a:rPr lang="ar" sz="2400" b="1" dirty="0"/>
              <a:t> المبنى</a:t>
            </a:r>
          </a:p>
          <a:p>
            <a:pPr marL="457200" indent="-457200" algn="r" rtl="1">
              <a:lnSpc>
                <a:spcPct val="80000"/>
              </a:lnSpc>
              <a:buFont typeface="+mj-lt"/>
              <a:buAutoNum type="arabicPeriod" startAt="5"/>
            </a:pPr>
            <a:endParaRPr lang="en-US" sz="1000" b="1" dirty="0"/>
          </a:p>
          <a:p>
            <a:pPr marL="457200" indent="-457200" algn="r" rtl="1">
              <a:lnSpc>
                <a:spcPct val="80000"/>
              </a:lnSpc>
              <a:buFont typeface="+mj-lt"/>
              <a:buAutoNum type="arabicPeriod" startAt="5"/>
            </a:pPr>
            <a:r>
              <a:rPr lang="ar" sz="2400" dirty="0"/>
              <a:t>احسب قيمة المؤشر على النحو التالي: </a:t>
            </a:r>
            <a:r>
              <a:rPr lang="ar" sz="2400" b="1" dirty="0"/>
              <a:t>إجمالي الاستهلاك </a:t>
            </a:r>
            <a:r>
              <a:rPr lang="ar" sz="2400" dirty="0"/>
              <a:t>السنوي </a:t>
            </a:r>
            <a:r>
              <a:rPr lang="ar" sz="2400" b="1" dirty="0"/>
              <a:t>لمياه الشرب</a:t>
            </a:r>
            <a:r>
              <a:rPr lang="ar" sz="2400" dirty="0"/>
              <a:t> </a:t>
            </a:r>
            <a:r>
              <a:rPr lang="ar" sz="2400" dirty="0">
                <a:solidFill>
                  <a:schemeClr val="accent3">
                    <a:lumMod val="75000"/>
                  </a:schemeClr>
                </a:solidFill>
              </a:rPr>
              <a:t>(الخطوة 5) </a:t>
            </a:r>
            <a:r>
              <a:rPr lang="ar" sz="2400" dirty="0"/>
              <a:t>/ </a:t>
            </a:r>
            <a:r>
              <a:rPr lang="ar" sz="2400" b="1" dirty="0"/>
              <a:t>عدد ال</a:t>
            </a:r>
            <a:r>
              <a:rPr lang="ar-JO" sz="2400" b="1" dirty="0"/>
              <a:t>مستخدمين</a:t>
            </a:r>
            <a:r>
              <a:rPr lang="ar" sz="2400" b="1" dirty="0"/>
              <a:t> </a:t>
            </a:r>
            <a:r>
              <a:rPr lang="ar" sz="2400" dirty="0">
                <a:solidFill>
                  <a:schemeClr val="accent3">
                    <a:lumMod val="75000"/>
                  </a:schemeClr>
                </a:solidFill>
              </a:rPr>
              <a:t>(الخطوة 6) </a:t>
            </a:r>
            <a:r>
              <a:rPr lang="ar" sz="2400" dirty="0"/>
              <a:t>، [م </a:t>
            </a:r>
            <a:r>
              <a:rPr lang="ar" sz="2400" baseline="30000" dirty="0"/>
              <a:t>3 </a:t>
            </a:r>
            <a:r>
              <a:rPr lang="ar" sz="2400" dirty="0"/>
              <a:t>/ مقيم].</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00469" y="6625647"/>
            <a:ext cx="2133600" cy="232353"/>
          </a:xfrm>
        </p:spPr>
        <p:txBody>
          <a:bodyPr/>
          <a:lstStyle/>
          <a:p>
            <a:fld id="{243FB592-B9A9-49AA-A86F-4031F7B97808}" type="slidenum">
              <a:rPr lang="en-US" smtClean="0"/>
              <a:t>15</a:t>
            </a:fld>
            <a:endParaRPr lang="en-US"/>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en-US" sz="24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a:clrChange>
              <a:clrFrom>
                <a:srgbClr val="FFFFFF"/>
              </a:clrFrom>
              <a:clrTo>
                <a:srgbClr val="FFFFFF">
                  <a:alpha val="0"/>
                </a:srgbClr>
              </a:clrTo>
            </a:clrChange>
          </a:blip>
          <a:stretch>
            <a:fillRect/>
          </a:stretch>
        </p:blipFill>
        <p:spPr>
          <a:xfrm>
            <a:off x="6718315" y="5239213"/>
            <a:ext cx="1673268" cy="1105207"/>
          </a:xfrm>
          <a:prstGeom prst="rect">
            <a:avLst/>
          </a:prstGeom>
        </p:spPr>
      </p:pic>
      <p:sp>
        <p:nvSpPr>
          <p:cNvPr id="2" name="Rectangle 1"/>
          <p:cNvSpPr/>
          <p:nvPr/>
        </p:nvSpPr>
        <p:spPr>
          <a:xfrm>
            <a:off x="6836483" y="5753552"/>
            <a:ext cx="1458284" cy="369332"/>
          </a:xfrm>
          <a:prstGeom prst="rect">
            <a:avLst/>
          </a:prstGeom>
        </p:spPr>
        <p:txBody>
          <a:bodyPr wrap="none">
            <a:spAutoFit/>
          </a:bodyPr>
          <a:lstStyle/>
          <a:p>
            <a:r>
              <a:rPr lang="ar" b="1" u="sng" dirty="0">
                <a:solidFill>
                  <a:srgbClr val="FF0000"/>
                </a:solidFill>
                <a:effectLst>
                  <a:outerShdw blurRad="38100" dist="38100" dir="2700000" algn="tl">
                    <a:srgbClr val="000000">
                      <a:alpha val="43137"/>
                    </a:srgbClr>
                  </a:outerShdw>
                </a:effectLst>
              </a:rPr>
              <a:t>م </a:t>
            </a:r>
            <a:r>
              <a:rPr lang="ar" b="1" u="sng" baseline="30000" dirty="0">
                <a:solidFill>
                  <a:srgbClr val="FF0000"/>
                </a:solidFill>
                <a:effectLst>
                  <a:outerShdw blurRad="38100" dist="38100" dir="2700000" algn="tl">
                    <a:srgbClr val="000000">
                      <a:alpha val="43137"/>
                    </a:srgbClr>
                  </a:outerShdw>
                </a:effectLst>
              </a:rPr>
              <a:t>3 </a:t>
            </a:r>
            <a:r>
              <a:rPr lang="ar" b="1" u="sng" dirty="0">
                <a:solidFill>
                  <a:srgbClr val="FF0000"/>
                </a:solidFill>
                <a:effectLst>
                  <a:outerShdw blurRad="38100" dist="38100" dir="2700000" algn="tl">
                    <a:srgbClr val="000000">
                      <a:alpha val="43137"/>
                    </a:srgbClr>
                  </a:outerShdw>
                </a:effectLst>
              </a:rPr>
              <a:t>/ راكب</a:t>
            </a:r>
          </a:p>
        </p:txBody>
      </p:sp>
      <p:sp>
        <p:nvSpPr>
          <p:cNvPr id="4" name="Rectangle 3">
            <a:extLst>
              <a:ext uri="{FF2B5EF4-FFF2-40B4-BE49-F238E27FC236}">
                <a16:creationId xmlns:a16="http://schemas.microsoft.com/office/drawing/2014/main" id="{4C265732-BBD0-0E01-AFB6-4ED8D1DE0FF9}"/>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07091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95275"/>
          </a:xfrm>
        </p:spPr>
        <p:txBody>
          <a:bodyPr/>
          <a:lstStyle/>
          <a:p>
            <a:fld id="{243FB592-B9A9-49AA-A86F-4031F7B97808}" type="slidenum">
              <a:rPr lang="en-US" smtClean="0"/>
              <a:t>16</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it-IT" sz="2800" b="1" dirty="0">
              <a:solidFill>
                <a:schemeClr val="tx1">
                  <a:lumMod val="50000"/>
                  <a:lumOff val="50000"/>
                </a:schemeClr>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المراجع والمعايير</a:t>
            </a:r>
            <a:endParaRPr lang="it-IT"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13856" y="1320800"/>
            <a:ext cx="8716288"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lvl="0" indent="-395288" algn="r" rtl="1">
              <a:spcBef>
                <a:spcPts val="0"/>
              </a:spcBef>
              <a:buNone/>
            </a:pPr>
            <a:endParaRPr lang="en-US" sz="500" dirty="0"/>
          </a:p>
          <a:p>
            <a:pPr marL="395288" indent="-395288" algn="r" rtl="1">
              <a:spcBef>
                <a:spcPts val="0"/>
              </a:spcBef>
              <a:buNone/>
            </a:pPr>
            <a:r>
              <a:rPr lang="ar" b="1" dirty="0"/>
              <a:t>المستوى (المستويات) </a:t>
            </a:r>
            <a:r>
              <a:rPr lang="ar" dirty="0"/>
              <a:t>الجزء 1-2 - الإصدار التجريبي. بروكسل: المفوضية الأوروبية . https: // environment.ec.europa.eu/topics/circular-economy/levels_en</a:t>
            </a:r>
            <a:endParaRPr lang="el-GR" dirty="0"/>
          </a:p>
          <a:p>
            <a:pPr marL="395288" indent="-395288" algn="r" rtl="1">
              <a:spcBef>
                <a:spcPts val="0"/>
              </a:spcBef>
              <a:buNone/>
            </a:pPr>
            <a:r>
              <a:rPr lang="ar" dirty="0"/>
              <a:t> </a:t>
            </a:r>
            <a:endParaRPr lang="it-IT" dirty="0"/>
          </a:p>
          <a:p>
            <a:pPr marL="395288" lvl="0" indent="-395288" algn="r" rtl="1">
              <a:spcBef>
                <a:spcPts val="0"/>
              </a:spcBef>
              <a:buNone/>
            </a:pPr>
            <a:endParaRPr lang="it-IT" dirty="0"/>
          </a:p>
        </p:txBody>
      </p:sp>
      <p:sp>
        <p:nvSpPr>
          <p:cNvPr id="2" name="Rectangle 1">
            <a:extLst>
              <a:ext uri="{FF2B5EF4-FFF2-40B4-BE49-F238E27FC236}">
                <a16:creationId xmlns:a16="http://schemas.microsoft.com/office/drawing/2014/main" id="{4F3189D3-31C4-8FE3-68B1-612233DE1367}"/>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770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 b="1" dirty="0">
                <a:latin typeface="Calibri" panose="020F0502020204030204" pitchFamily="34" charset="0"/>
                <a:cs typeface="Calibri" panose="020F0502020204030204" pitchFamily="34" charset="0"/>
              </a:rPr>
              <a:t>مثال</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8000"/>
          </a:xfrm>
        </p:spPr>
        <p:txBody>
          <a:bodyPr/>
          <a:lstStyle/>
          <a:p>
            <a:fld id="{243FB592-B9A9-49AA-A86F-4031F7B97808}" type="slidenum">
              <a:rPr lang="en-US" smtClean="0"/>
              <a:t>17</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it-IT" sz="2800" b="1" dirty="0">
              <a:solidFill>
                <a:schemeClr val="tx1">
                  <a:lumMod val="50000"/>
                  <a:lumOff val="50000"/>
                </a:schemeClr>
              </a:solidFill>
            </a:endParaRPr>
          </a:p>
        </p:txBody>
      </p:sp>
      <p:sp>
        <p:nvSpPr>
          <p:cNvPr id="2" name="Rectangle 1">
            <a:extLst>
              <a:ext uri="{FF2B5EF4-FFF2-40B4-BE49-F238E27FC236}">
                <a16:creationId xmlns:a16="http://schemas.microsoft.com/office/drawing/2014/main" id="{9C133C33-CF1A-4DED-2E6E-5236DB54879C}"/>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447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40512" y="1145489"/>
            <a:ext cx="8229600" cy="2050326"/>
          </a:xfrm>
          <a:prstGeom prst="rect">
            <a:avLst/>
          </a:prstGeom>
        </p:spPr>
        <p:txBody>
          <a:bodyPr>
            <a:noAutofit/>
          </a:bodyPr>
          <a:lstStyle/>
          <a:p>
            <a:pPr marL="0" indent="0" algn="r" rtl="1">
              <a:lnSpc>
                <a:spcPct val="80000"/>
              </a:lnSpc>
              <a:buNone/>
            </a:pPr>
            <a:r>
              <a:rPr lang="ar" sz="2400" dirty="0">
                <a:cs typeface="Calibri" panose="020F0502020204030204" pitchFamily="34" charset="0"/>
              </a:rPr>
              <a:t>مبنى قائم يضم 100 ساكن ومساحة أرضية 1000 م </a:t>
            </a:r>
            <a:r>
              <a:rPr lang="ar" sz="2400" baseline="30000" dirty="0">
                <a:cs typeface="Calibri" panose="020F0502020204030204" pitchFamily="34" charset="0"/>
              </a:rPr>
              <a:t>2 </a:t>
            </a:r>
            <a:r>
              <a:rPr lang="ar" sz="2400" dirty="0">
                <a:cs typeface="Calibri" panose="020F0502020204030204" pitchFamily="34" charset="0"/>
              </a:rPr>
              <a:t>. يتم نسخ المبنى 350 يومًا في السنة</a:t>
            </a:r>
          </a:p>
          <a:p>
            <a:pPr algn="r" rtl="1">
              <a:lnSpc>
                <a:spcPct val="80000"/>
              </a:lnSpc>
              <a:buFont typeface="Wingdings" panose="05000000000000000000" pitchFamily="2" charset="2"/>
              <a:buChar char="Ø"/>
            </a:pPr>
            <a:endParaRPr lang="en-US" sz="2400" dirty="0">
              <a:cs typeface="Calibri" panose="020F0502020204030204" pitchFamily="34" charset="0"/>
            </a:endParaRPr>
          </a:p>
          <a:p>
            <a:pPr marL="0" indent="0" algn="r" rtl="1">
              <a:lnSpc>
                <a:spcPct val="80000"/>
              </a:lnSpc>
              <a:buNone/>
            </a:pPr>
            <a:r>
              <a:rPr lang="ar" sz="2400" b="1" dirty="0">
                <a:cs typeface="Calibri" panose="020F0502020204030204" pitchFamily="34" charset="0"/>
              </a:rPr>
              <a:t>البيانات </a:t>
            </a:r>
            <a:r>
              <a:rPr lang="ar" sz="2400" b="1" i="1" dirty="0">
                <a:cs typeface="Calibri" panose="020F0502020204030204" pitchFamily="34" charset="0"/>
              </a:rPr>
              <a:t>المتوفرة </a:t>
            </a:r>
            <a:r>
              <a:rPr lang="ar" sz="2400" i="1" dirty="0">
                <a:cs typeface="Calibri" panose="020F0502020204030204" pitchFamily="34" charset="0"/>
              </a:rPr>
              <a:t>: </a:t>
            </a:r>
            <a:r>
              <a:rPr lang="ar" sz="2400" dirty="0">
                <a:cs typeface="Calibri" panose="020F0502020204030204" pitchFamily="34" charset="0"/>
              </a:rPr>
              <a:t>مساحة </a:t>
            </a:r>
            <a:r>
              <a:rPr lang="ar" sz="2400" b="1" dirty="0">
                <a:cs typeface="Calibri" panose="020F0502020204030204" pitchFamily="34" charset="0"/>
              </a:rPr>
              <a:t>الطابق ، </a:t>
            </a:r>
            <a:r>
              <a:rPr lang="ar" sz="2400" dirty="0">
                <a:cs typeface="Calibri" panose="020F0502020204030204" pitchFamily="34" charset="0"/>
              </a:rPr>
              <a:t>وعدد </a:t>
            </a:r>
            <a:r>
              <a:rPr lang="ar" sz="2400" b="1" dirty="0">
                <a:cs typeface="Calibri" panose="020F0502020204030204" pitchFamily="34" charset="0"/>
              </a:rPr>
              <a:t>ال</a:t>
            </a:r>
            <a:r>
              <a:rPr lang="ar-JO" sz="2400" b="1" dirty="0">
                <a:cs typeface="Calibri" panose="020F0502020204030204" pitchFamily="34" charset="0"/>
              </a:rPr>
              <a:t>مستخدمين</a:t>
            </a:r>
            <a:r>
              <a:rPr lang="ar" sz="2400" b="1" dirty="0">
                <a:cs typeface="Calibri" panose="020F0502020204030204" pitchFamily="34" charset="0"/>
              </a:rPr>
              <a:t> ، </a:t>
            </a:r>
            <a:r>
              <a:rPr lang="ar" sz="2400" dirty="0">
                <a:cs typeface="Calibri" panose="020F0502020204030204" pitchFamily="34" charset="0"/>
              </a:rPr>
              <a:t>وعدد </a:t>
            </a:r>
            <a:r>
              <a:rPr lang="ar" sz="2400" b="1" dirty="0">
                <a:cs typeface="Calibri" panose="020F0502020204030204" pitchFamily="34" charset="0"/>
              </a:rPr>
              <a:t>الأجهزة الصحية والمياه التي تستخدم المعدات </a:t>
            </a:r>
            <a:r>
              <a:rPr lang="ar" sz="2400" dirty="0">
                <a:cs typeface="Calibri" panose="020F0502020204030204" pitchFamily="34" charset="0"/>
              </a:rPr>
              <a:t>، </a:t>
            </a:r>
            <a:r>
              <a:rPr lang="ar" sz="2400" b="1" dirty="0">
                <a:cs typeface="Calibri" panose="020F0502020204030204" pitchFamily="34" charset="0"/>
              </a:rPr>
              <a:t>ومعدلات الاستهلاك وعوامل الاستخدام </a:t>
            </a:r>
            <a:r>
              <a:rPr lang="ar" sz="2400" dirty="0">
                <a:cs typeface="Calibri" panose="020F0502020204030204" pitchFamily="34" charset="0"/>
              </a:rPr>
              <a:t>النموذجية. </a:t>
            </a:r>
            <a:endParaRPr lang="it-IT" sz="2400" dirty="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18</a:t>
            </a:fld>
            <a:endParaRPr lang="en-US" dirty="0"/>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it-IT" sz="2800" b="1" dirty="0">
              <a:solidFill>
                <a:schemeClr val="tx1">
                  <a:lumMod val="50000"/>
                  <a:lumOff val="50000"/>
                </a:schemeClr>
              </a:solidFill>
            </a:endParaRPr>
          </a:p>
        </p:txBody>
      </p:sp>
      <p:grpSp>
        <p:nvGrpSpPr>
          <p:cNvPr id="6" name="Group 5"/>
          <p:cNvGrpSpPr/>
          <p:nvPr/>
        </p:nvGrpSpPr>
        <p:grpSpPr>
          <a:xfrm>
            <a:off x="340512" y="3803527"/>
            <a:ext cx="8514080" cy="1145373"/>
            <a:chOff x="340512" y="3584452"/>
            <a:chExt cx="8514080" cy="1145373"/>
          </a:xfrm>
        </p:grpSpPr>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 </a:t>
              </a:r>
              <a:r>
                <a:rPr lang="ar" sz="2200" b="1" dirty="0"/>
                <a:t>احسب الاستهلاك السنوي لمياه الشرب لكل </a:t>
              </a:r>
              <a:r>
                <a:rPr lang="ar-JO" sz="2200" b="1" dirty="0"/>
                <a:t>مستخدم</a:t>
              </a:r>
              <a:endParaRPr lang="en-US" sz="2200" b="1" dirty="0"/>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Rectangle 1">
            <a:extLst>
              <a:ext uri="{FF2B5EF4-FFF2-40B4-BE49-F238E27FC236}">
                <a16:creationId xmlns:a16="http://schemas.microsoft.com/office/drawing/2014/main" id="{7A7996FB-2EC0-EAFF-8BC9-B66E5115AF21}"/>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6870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50875" y="1628538"/>
            <a:ext cx="8229600" cy="3996085"/>
          </a:xfrm>
          <a:prstGeom prst="rect">
            <a:avLst/>
          </a:prstGeom>
        </p:spPr>
        <p:txBody>
          <a:bodyPr>
            <a:noAutofit/>
          </a:bodyPr>
          <a:lstStyle/>
          <a:p>
            <a:pPr algn="r" rtl="1">
              <a:lnSpc>
                <a:spcPct val="80000"/>
              </a:lnSpc>
              <a:buFont typeface="Wingdings" panose="05000000000000000000" pitchFamily="2" charset="2"/>
              <a:buChar char="Ø"/>
            </a:pPr>
            <a:endParaRPr lang="en-US" sz="2400" dirty="0">
              <a:latin typeface="Calibri" panose="020F0502020204030204" pitchFamily="34" charset="0"/>
              <a:cs typeface="Calibri" panose="020F0502020204030204" pitchFamily="34" charset="0"/>
            </a:endParaRPr>
          </a:p>
          <a:p>
            <a:pPr algn="r" rtl="1">
              <a:lnSpc>
                <a:spcPct val="80000"/>
              </a:lnSpc>
              <a:buFont typeface="Wingdings" panose="05000000000000000000" pitchFamily="2" charset="2"/>
              <a:buChar char="Ø"/>
            </a:pPr>
            <a:r>
              <a:rPr lang="ar" sz="2400" dirty="0">
                <a:latin typeface="Calibri" panose="020F0502020204030204" pitchFamily="34" charset="0"/>
                <a:cs typeface="Calibri" panose="020F0502020204030204" pitchFamily="34" charset="0"/>
              </a:rPr>
              <a:t>20 حنفية ، 6 لترات في الدقيقة ، 3 دقائق لكل </a:t>
            </a:r>
            <a:r>
              <a:rPr lang="ar-JO" sz="2400" dirty="0">
                <a:latin typeface="Calibri" panose="020F0502020204030204" pitchFamily="34" charset="0"/>
                <a:cs typeface="Calibri" panose="020F0502020204030204" pitchFamily="34" charset="0"/>
              </a:rPr>
              <a:t>مستخدم</a:t>
            </a:r>
            <a:r>
              <a:rPr lang="ar" sz="2400" dirty="0">
                <a:latin typeface="Calibri" panose="020F0502020204030204" pitchFamily="34" charset="0"/>
                <a:cs typeface="Calibri" panose="020F0502020204030204" pitchFamily="34" charset="0"/>
              </a:rPr>
              <a:t> في اليوم</a:t>
            </a:r>
          </a:p>
          <a:p>
            <a:pPr algn="r" rtl="1">
              <a:lnSpc>
                <a:spcPct val="80000"/>
              </a:lnSpc>
              <a:buFont typeface="Wingdings" panose="05000000000000000000" pitchFamily="2" charset="2"/>
              <a:buChar char="Ø"/>
            </a:pPr>
            <a:endParaRPr lang="it-IT" sz="2400" dirty="0">
              <a:latin typeface="Calibri" panose="020F0502020204030204" pitchFamily="34" charset="0"/>
              <a:cs typeface="Calibri" panose="020F0502020204030204" pitchFamily="34" charset="0"/>
            </a:endParaRPr>
          </a:p>
          <a:p>
            <a:pPr algn="r" rtl="1">
              <a:lnSpc>
                <a:spcPct val="80000"/>
              </a:lnSpc>
              <a:buFont typeface="Wingdings" panose="05000000000000000000" pitchFamily="2" charset="2"/>
              <a:buChar char="Ø"/>
            </a:pPr>
            <a:r>
              <a:rPr lang="ar" sz="2400" dirty="0">
                <a:latin typeface="Calibri" panose="020F0502020204030204" pitchFamily="34" charset="0"/>
                <a:cs typeface="Calibri" panose="020F0502020204030204" pitchFamily="34" charset="0"/>
              </a:rPr>
              <a:t>3 دشات ، 6 لترات في الدقيقة ، 5 دقائق لكل دش. كل دش يستخدم 10 مرات في اليوم</a:t>
            </a:r>
            <a:endParaRPr lang="it-IT" sz="2400" dirty="0">
              <a:latin typeface="Calibri" panose="020F0502020204030204" pitchFamily="34" charset="0"/>
              <a:cs typeface="Calibri" panose="020F0502020204030204" pitchFamily="34" charset="0"/>
            </a:endParaRPr>
          </a:p>
          <a:p>
            <a:pPr algn="r" rtl="1">
              <a:lnSpc>
                <a:spcPct val="80000"/>
              </a:lnSpc>
              <a:buFont typeface="Wingdings" panose="05000000000000000000" pitchFamily="2" charset="2"/>
              <a:buChar char="Ø"/>
            </a:pPr>
            <a:endParaRPr lang="it-IT" sz="2400" dirty="0">
              <a:latin typeface="Calibri" panose="020F0502020204030204" pitchFamily="34" charset="0"/>
              <a:cs typeface="Calibri" panose="020F0502020204030204" pitchFamily="34" charset="0"/>
            </a:endParaRPr>
          </a:p>
          <a:p>
            <a:pPr algn="r" rtl="1">
              <a:lnSpc>
                <a:spcPct val="80000"/>
              </a:lnSpc>
              <a:buFont typeface="Wingdings" panose="05000000000000000000" pitchFamily="2" charset="2"/>
              <a:buChar char="Ø"/>
            </a:pPr>
            <a:r>
              <a:rPr lang="ar" sz="2400" dirty="0">
                <a:latin typeface="Calibri" panose="020F0502020204030204" pitchFamily="34" charset="0"/>
                <a:cs typeface="Calibri" panose="020F0502020204030204" pitchFamily="34" charset="0"/>
              </a:rPr>
              <a:t>10 دورات مياه ، متوسط التدفق 3 لتر. يستخدم كل مرحاض 20 مرة في اليوم</a:t>
            </a:r>
            <a:endParaRPr lang="it-IT" sz="2400" dirty="0">
              <a:latin typeface="Calibri" panose="020F0502020204030204" pitchFamily="34" charset="0"/>
              <a:cs typeface="Calibri" panose="020F0502020204030204" pitchFamily="34" charset="0"/>
            </a:endParaRPr>
          </a:p>
          <a:p>
            <a:pPr algn="r" rtl="1">
              <a:lnSpc>
                <a:spcPct val="80000"/>
              </a:lnSpc>
              <a:buFont typeface="Wingdings" panose="05000000000000000000" pitchFamily="2" charset="2"/>
              <a:buChar char="Ø"/>
            </a:pPr>
            <a:endParaRPr lang="it-IT" sz="2400" dirty="0">
              <a:latin typeface="Calibri" panose="020F0502020204030204" pitchFamily="34" charset="0"/>
              <a:cs typeface="Calibri" panose="020F0502020204030204" pitchFamily="34" charset="0"/>
            </a:endParaRPr>
          </a:p>
          <a:p>
            <a:pPr algn="r" rtl="1">
              <a:lnSpc>
                <a:spcPct val="80000"/>
              </a:lnSpc>
              <a:buFont typeface="Wingdings" panose="05000000000000000000" pitchFamily="2" charset="2"/>
              <a:buChar char="Ø"/>
            </a:pPr>
            <a:r>
              <a:rPr lang="ar" sz="2400" dirty="0">
                <a:latin typeface="Calibri" panose="020F0502020204030204" pitchFamily="34" charset="0"/>
                <a:cs typeface="Calibri" panose="020F0502020204030204" pitchFamily="34" charset="0"/>
              </a:rPr>
              <a:t>100 </a:t>
            </a:r>
            <a:r>
              <a:rPr lang="ar-JO" sz="2400" dirty="0">
                <a:latin typeface="Calibri" panose="020F0502020204030204" pitchFamily="34" charset="0"/>
                <a:cs typeface="Calibri" panose="020F0502020204030204" pitchFamily="34" charset="0"/>
              </a:rPr>
              <a:t>مرة تنظيف</a:t>
            </a:r>
            <a:r>
              <a:rPr lang="ar" sz="2400" dirty="0">
                <a:latin typeface="Calibri" panose="020F0502020204030204" pitchFamily="34" charset="0"/>
                <a:cs typeface="Calibri" panose="020F0502020204030204" pitchFamily="34" charset="0"/>
              </a:rPr>
              <a:t> في السنة واستخدام 0.01 لتر / م²</a:t>
            </a:r>
          </a:p>
          <a:p>
            <a:pPr marL="0" indent="0" algn="r" rtl="1">
              <a:lnSpc>
                <a:spcPct val="80000"/>
              </a:lnSpc>
              <a:buNone/>
            </a:pPr>
            <a:endParaRPr lang="en-US" sz="240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19</a:t>
            </a:fld>
            <a:endParaRPr lang="en-US" dirty="0"/>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it-IT" sz="2800" b="1" dirty="0">
              <a:solidFill>
                <a:schemeClr val="tx1">
                  <a:lumMod val="50000"/>
                  <a:lumOff val="50000"/>
                </a:schemeClr>
              </a:solidFill>
            </a:endParaRPr>
          </a:p>
        </p:txBody>
      </p:sp>
      <p:sp>
        <p:nvSpPr>
          <p:cNvPr id="6" name="Rectangle 5"/>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البيانات المتاحة</a:t>
            </a:r>
            <a:endParaRPr lang="el-GR" sz="2400" dirty="0"/>
          </a:p>
        </p:txBody>
      </p:sp>
      <p:sp>
        <p:nvSpPr>
          <p:cNvPr id="7" name="Rectangle 6"/>
          <p:cNvSpPr/>
          <p:nvPr/>
        </p:nvSpPr>
        <p:spPr>
          <a:xfrm>
            <a:off x="7002461" y="775532"/>
            <a:ext cx="2133600"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الخطوات 1-4</a:t>
            </a:r>
            <a:endParaRPr lang="el-GR" sz="2400" dirty="0"/>
          </a:p>
        </p:txBody>
      </p:sp>
      <p:sp>
        <p:nvSpPr>
          <p:cNvPr id="2" name="Rectangle 1">
            <a:extLst>
              <a:ext uri="{FF2B5EF4-FFF2-40B4-BE49-F238E27FC236}">
                <a16:creationId xmlns:a16="http://schemas.microsoft.com/office/drawing/2014/main" id="{D89BAB29-A365-55D6-D4FF-82B3343BC77B}"/>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9562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en-US" sz="3600" b="1" dirty="0">
              <a:solidFill>
                <a:schemeClr val="tx1">
                  <a:lumMod val="50000"/>
                  <a:lumOff val="50000"/>
                </a:schemeClr>
              </a:solidFill>
            </a:endParaRPr>
          </a:p>
          <a:p>
            <a:pPr marL="0" indent="0" algn="ctr">
              <a:buNone/>
            </a:pPr>
            <a:endParaRPr lang="en-US" sz="3600" b="1" dirty="0">
              <a:solidFill>
                <a:schemeClr val="tx1">
                  <a:lumMod val="50000"/>
                  <a:lumOff val="50000"/>
                </a:schemeClr>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2</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016409" cy="709613"/>
          </a:xfrm>
        </p:spPr>
        <p:txBody>
          <a:bodyPr>
            <a:normAutofit/>
          </a:bodyPr>
          <a:lstStyle/>
          <a:p>
            <a:pPr rtl="1"/>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it-IT" sz="2800" b="1" dirty="0">
              <a:solidFill>
                <a:schemeClr val="tx1">
                  <a:lumMod val="50000"/>
                  <a:lumOff val="50000"/>
                </a:schemeClr>
              </a:solidFill>
            </a:endParaRPr>
          </a:p>
        </p:txBody>
      </p:sp>
      <p:graphicFrame>
        <p:nvGraphicFramePr>
          <p:cNvPr id="7" name="Tableau 6"/>
          <p:cNvGraphicFramePr>
            <a:graphicFrameLocks noGrp="1"/>
          </p:cNvGraphicFramePr>
          <p:nvPr>
            <p:extLst>
              <p:ext uri="{D42A27DB-BD31-4B8C-83A1-F6EECF244321}">
                <p14:modId xmlns:p14="http://schemas.microsoft.com/office/powerpoint/2010/main" val="4119856652"/>
              </p:ext>
            </p:extLst>
          </p:nvPr>
        </p:nvGraphicFramePr>
        <p:xfrm>
          <a:off x="682625" y="1678045"/>
          <a:ext cx="7778750" cy="1645920"/>
        </p:xfrm>
        <a:graphic>
          <a:graphicData uri="http://schemas.openxmlformats.org/drawingml/2006/table">
            <a:tbl>
              <a:tblPr firstRow="1" bandRow="1">
                <a:tableStyleId>{F5AB1C69-6EDB-4FF4-983F-18BD219EF322}</a:tableStyleId>
              </a:tblPr>
              <a:tblGrid>
                <a:gridCol w="3889375">
                  <a:extLst>
                    <a:ext uri="{9D8B030D-6E8A-4147-A177-3AD203B41FA5}">
                      <a16:colId xmlns:a16="http://schemas.microsoft.com/office/drawing/2014/main" val="20000"/>
                    </a:ext>
                  </a:extLst>
                </a:gridCol>
                <a:gridCol w="3889375">
                  <a:extLst>
                    <a:ext uri="{9D8B030D-6E8A-4147-A177-3AD203B41FA5}">
                      <a16:colId xmlns:a16="http://schemas.microsoft.com/office/drawing/2014/main" val="20001"/>
                    </a:ext>
                  </a:extLst>
                </a:gridCol>
              </a:tblGrid>
              <a:tr h="370840">
                <a:tc gridSpan="2">
                  <a:txBody>
                    <a:bodyPr/>
                    <a:lstStyle/>
                    <a:p>
                      <a:pPr algn="ctr" rtl="1"/>
                      <a:r>
                        <a:rPr lang="ar" sz="2800" dirty="0"/>
                        <a:t>ب / ٤/٣ استهلاك المياه الصالحة للشرب للاستخدامات الداخلية</a:t>
                      </a:r>
                      <a:endParaRPr lang="fr-FR" sz="2800" dirty="0"/>
                    </a:p>
                  </a:txBody>
                  <a:tcPr/>
                </a:tc>
                <a:tc hMerge="1">
                  <a:txBody>
                    <a:bodyPr/>
                    <a:lstStyle/>
                    <a:p>
                      <a:endParaRPr lang="fr-FR" dirty="0"/>
                    </a:p>
                  </a:txBody>
                  <a:tcPr/>
                </a:tc>
                <a:extLst>
                  <a:ext uri="{0D108BD9-81ED-4DB2-BD59-A6C34878D82A}">
                    <a16:rowId xmlns:a16="http://schemas.microsoft.com/office/drawing/2014/main" val="10000"/>
                  </a:ext>
                </a:extLst>
              </a:tr>
              <a:tr h="370840">
                <a:tc>
                  <a:txBody>
                    <a:bodyPr/>
                    <a:lstStyle/>
                    <a:p>
                      <a:pPr algn="ctr" rtl="1"/>
                      <a:r>
                        <a:rPr lang="ar" sz="2200" dirty="0"/>
                        <a:t>مشكلة</a:t>
                      </a:r>
                      <a:endParaRPr lang="fr-FR" sz="2200" b="1" dirty="0"/>
                    </a:p>
                  </a:txBody>
                  <a:tcPr/>
                </a:tc>
                <a:tc>
                  <a:txBody>
                    <a:bodyPr/>
                    <a:lstStyle/>
                    <a:p>
                      <a:pPr algn="ctr" rtl="1"/>
                      <a:r>
                        <a:rPr lang="ar" sz="2200" dirty="0"/>
                        <a:t>فئة</a:t>
                      </a:r>
                      <a:endParaRPr lang="fr-FR" sz="2200" b="1" dirty="0"/>
                    </a:p>
                  </a:txBody>
                  <a:tcPr/>
                </a:tc>
                <a:extLst>
                  <a:ext uri="{0D108BD9-81ED-4DB2-BD59-A6C34878D82A}">
                    <a16:rowId xmlns:a16="http://schemas.microsoft.com/office/drawing/2014/main" val="10001"/>
                  </a:ext>
                </a:extLst>
              </a:tr>
              <a:tr h="370840">
                <a:tc>
                  <a:txBody>
                    <a:bodyPr/>
                    <a:lstStyle/>
                    <a:p>
                      <a:pPr algn="r" rtl="1"/>
                      <a:r>
                        <a:rPr lang="ar-JO" sz="2000" dirty="0"/>
                        <a:t>ب .</a:t>
                      </a:r>
                      <a:r>
                        <a:rPr lang="ar" sz="2000" dirty="0"/>
                        <a:t>استهلاك الطاقة والموارد</a:t>
                      </a:r>
                      <a:endParaRPr lang="fr-FR" sz="2000" dirty="0"/>
                    </a:p>
                  </a:txBody>
                  <a:tcPr/>
                </a:tc>
                <a:tc>
                  <a:txBody>
                    <a:bodyPr/>
                    <a:lstStyle/>
                    <a:p>
                      <a:pPr algn="r" rtl="1"/>
                      <a:r>
                        <a:rPr lang="ar" sz="2000" dirty="0"/>
                        <a:t>ب </a:t>
                      </a:r>
                      <a:r>
                        <a:rPr lang="ar-JO" sz="2000" dirty="0"/>
                        <a:t>.</a:t>
                      </a:r>
                      <a:r>
                        <a:rPr lang="ar" sz="2000" dirty="0"/>
                        <a:t> 4 استخدام المياه الصالحة للشرب ومياه العواصف والمياه الرمادية</a:t>
                      </a:r>
                      <a:endParaRPr lang="fr-FR" sz="2000" dirty="0"/>
                    </a:p>
                  </a:txBody>
                  <a:tcPr/>
                </a:tc>
                <a:extLst>
                  <a:ext uri="{0D108BD9-81ED-4DB2-BD59-A6C34878D82A}">
                    <a16:rowId xmlns:a16="http://schemas.microsoft.com/office/drawing/2014/main" val="10002"/>
                  </a:ext>
                </a:extLst>
              </a:tr>
            </a:tbl>
          </a:graphicData>
        </a:graphic>
      </p:graphicFrame>
      <p:pic>
        <p:nvPicPr>
          <p:cNvPr id="8"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EF59335B-C14B-F842-C23C-E8EDD7BA85F8}"/>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53908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clrChange>
              <a:clrFrom>
                <a:srgbClr val="FFFFFF"/>
              </a:clrFrom>
              <a:clrTo>
                <a:srgbClr val="FFFFFF">
                  <a:alpha val="0"/>
                </a:srgbClr>
              </a:clrTo>
            </a:clrChange>
          </a:blip>
          <a:stretch>
            <a:fillRect/>
          </a:stretch>
        </p:blipFill>
        <p:spPr>
          <a:xfrm>
            <a:off x="5538100" y="4529023"/>
            <a:ext cx="2639797" cy="1743607"/>
          </a:xfrm>
          <a:prstGeom prst="rect">
            <a:avLst/>
          </a:prstGeom>
        </p:spPr>
      </p:pic>
      <p:sp>
        <p:nvSpPr>
          <p:cNvPr id="18" name="Segnaposto contenuto 2">
            <a:extLst>
              <a:ext uri="{FF2B5EF4-FFF2-40B4-BE49-F238E27FC236}">
                <a16:creationId xmlns:a16="http://schemas.microsoft.com/office/drawing/2014/main" id="{86F2EB93-A63A-4210-B86A-E5FCAD7D8D7F}"/>
              </a:ext>
            </a:extLst>
          </p:cNvPr>
          <p:cNvSpPr txBox="1">
            <a:spLocks/>
          </p:cNvSpPr>
          <p:nvPr/>
        </p:nvSpPr>
        <p:spPr>
          <a:xfrm>
            <a:off x="113194" y="1727184"/>
            <a:ext cx="8879564" cy="4411932"/>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lnSpc>
                <a:spcPct val="80000"/>
              </a:lnSpc>
              <a:buFont typeface="Arial" panose="020B0604020202020204" pitchFamily="34" charset="0"/>
              <a:buNone/>
            </a:pPr>
            <a:r>
              <a:rPr lang="ar" sz="1800" b="1" u="sng" dirty="0">
                <a:latin typeface="Calibri" panose="020F0502020204030204" pitchFamily="34" charset="0"/>
                <a:cs typeface="Calibri" panose="020F0502020204030204" pitchFamily="34" charset="0"/>
              </a:rPr>
              <a:t>الاستهلاك السنوي للصنابير</a:t>
            </a:r>
            <a:endParaRPr lang="en-US" sz="1800" dirty="0">
              <a:latin typeface="Calibri" panose="020F0502020204030204" pitchFamily="34" charset="0"/>
              <a:cs typeface="Calibri" panose="020F0502020204030204" pitchFamily="34" charset="0"/>
            </a:endParaRPr>
          </a:p>
          <a:p>
            <a:pPr marL="0" indent="0" algn="r" rtl="1">
              <a:lnSpc>
                <a:spcPct val="80000"/>
              </a:lnSpc>
              <a:buFont typeface="Arial" panose="020B0604020202020204" pitchFamily="34" charset="0"/>
              <a:buNone/>
            </a:pPr>
            <a:endParaRPr lang="en-US" sz="1000" dirty="0">
              <a:latin typeface="Calibri" panose="020F0502020204030204" pitchFamily="34" charset="0"/>
              <a:cs typeface="Calibri" panose="020F0502020204030204" pitchFamily="34" charset="0"/>
            </a:endParaRPr>
          </a:p>
          <a:p>
            <a:pPr marL="0" indent="0" algn="r" defTabSz="542925" rtl="1">
              <a:lnSpc>
                <a:spcPct val="80000"/>
              </a:lnSpc>
              <a:buNone/>
              <a:tabLst>
                <a:tab pos="361950" algn="l"/>
              </a:tabLst>
            </a:pPr>
            <a:r>
              <a:rPr lang="ar" sz="1800" dirty="0">
                <a:latin typeface="Calibri" panose="020F0502020204030204" pitchFamily="34" charset="0"/>
                <a:cs typeface="Calibri" panose="020F0502020204030204" pitchFamily="34" charset="0"/>
              </a:rPr>
              <a:t>10 نقرات * [6 لتر / دقيقة * 3 دقائق / م</a:t>
            </a:r>
            <a:r>
              <a:rPr lang="ar-JO" sz="1800" dirty="0">
                <a:latin typeface="Calibri" panose="020F0502020204030204" pitchFamily="34" charset="0"/>
                <a:cs typeface="Calibri" panose="020F0502020204030204" pitchFamily="34" charset="0"/>
              </a:rPr>
              <a:t>ستخدم</a:t>
            </a:r>
            <a:r>
              <a:rPr lang="ar" sz="1800" dirty="0">
                <a:latin typeface="Calibri" panose="020F0502020204030204" pitchFamily="34" charset="0"/>
                <a:cs typeface="Calibri" panose="020F0502020204030204" pitchFamily="34" charset="0"/>
              </a:rPr>
              <a:t> * ( 350/365 )] * 0،001 = 0.36 م </a:t>
            </a:r>
            <a:r>
              <a:rPr lang="ar" sz="1800" baseline="30000" dirty="0">
                <a:latin typeface="Calibri" panose="020F0502020204030204" pitchFamily="34" charset="0"/>
                <a:cs typeface="Calibri" panose="020F0502020204030204" pitchFamily="34" charset="0"/>
              </a:rPr>
              <a:t>3 </a:t>
            </a:r>
            <a:r>
              <a:rPr lang="ar" sz="1800" dirty="0">
                <a:latin typeface="Calibri" panose="020F0502020204030204" pitchFamily="34" charset="0"/>
                <a:cs typeface="Calibri" panose="020F0502020204030204" pitchFamily="34" charset="0"/>
              </a:rPr>
              <a:t>/ </a:t>
            </a:r>
            <a:r>
              <a:rPr lang="ar-JO" sz="1800" dirty="0">
                <a:latin typeface="Calibri" panose="020F0502020204030204" pitchFamily="34" charset="0"/>
                <a:cs typeface="Calibri" panose="020F0502020204030204" pitchFamily="34" charset="0"/>
              </a:rPr>
              <a:t>مستخدم</a:t>
            </a:r>
            <a:endParaRPr lang="ar" sz="1800" dirty="0">
              <a:latin typeface="Calibri" panose="020F0502020204030204" pitchFamily="34" charset="0"/>
              <a:cs typeface="Calibri" panose="020F0502020204030204" pitchFamily="34" charset="0"/>
            </a:endParaRPr>
          </a:p>
          <a:p>
            <a:pPr marL="0" indent="0" algn="r" rtl="1">
              <a:lnSpc>
                <a:spcPct val="80000"/>
              </a:lnSpc>
              <a:buFont typeface="Arial" panose="020B0604020202020204" pitchFamily="34" charset="0"/>
              <a:buNone/>
            </a:pPr>
            <a:endParaRPr lang="en-US" sz="1200" u="sng" dirty="0">
              <a:latin typeface="Calibri" panose="020F0502020204030204" pitchFamily="34" charset="0"/>
              <a:cs typeface="Calibri" panose="020F0502020204030204" pitchFamily="34" charset="0"/>
            </a:endParaRPr>
          </a:p>
          <a:p>
            <a:pPr marL="0" indent="0" algn="r" rtl="1">
              <a:lnSpc>
                <a:spcPct val="80000"/>
              </a:lnSpc>
              <a:buNone/>
            </a:pPr>
            <a:r>
              <a:rPr lang="ar" sz="1800" b="1" u="sng" dirty="0">
                <a:latin typeface="Calibri" panose="020F0502020204030204" pitchFamily="34" charset="0"/>
                <a:cs typeface="Calibri" panose="020F0502020204030204" pitchFamily="34" charset="0"/>
              </a:rPr>
              <a:t>الاستهلاك السنوي للاستحمام</a:t>
            </a:r>
          </a:p>
          <a:p>
            <a:pPr marL="0" indent="0" algn="r" rtl="1">
              <a:lnSpc>
                <a:spcPct val="80000"/>
              </a:lnSpc>
              <a:buNone/>
            </a:pPr>
            <a:endParaRPr lang="en-US" sz="1000" b="1" u="sng" dirty="0">
              <a:latin typeface="Calibri" panose="020F0502020204030204" pitchFamily="34" charset="0"/>
              <a:cs typeface="Calibri" panose="020F0502020204030204" pitchFamily="34" charset="0"/>
            </a:endParaRPr>
          </a:p>
          <a:p>
            <a:pPr marL="0" indent="0" algn="r" defTabSz="542925" rtl="1">
              <a:lnSpc>
                <a:spcPct val="80000"/>
              </a:lnSpc>
              <a:buNone/>
              <a:tabLst>
                <a:tab pos="361950" algn="l"/>
              </a:tabLst>
            </a:pPr>
            <a:r>
              <a:rPr lang="ar" sz="1800" dirty="0">
                <a:latin typeface="Calibri" panose="020F0502020204030204" pitchFamily="34" charset="0"/>
                <a:cs typeface="Calibri" panose="020F0502020204030204" pitchFamily="34" charset="0"/>
              </a:rPr>
              <a:t>3 ششات * [ 10 مرات / يوم * 6 لتر / دقيقة * 3 دقائق / دش * ( 350/365)] * 0،001 = 0.86 م </a:t>
            </a:r>
            <a:r>
              <a:rPr lang="ar" sz="1800" baseline="30000" dirty="0">
                <a:latin typeface="Calibri" panose="020F0502020204030204" pitchFamily="34" charset="0"/>
                <a:cs typeface="Calibri" panose="020F0502020204030204" pitchFamily="34" charset="0"/>
              </a:rPr>
              <a:t>3 </a:t>
            </a:r>
            <a:r>
              <a:rPr lang="ar" sz="1800" dirty="0">
                <a:latin typeface="Calibri" panose="020F0502020204030204" pitchFamily="34" charset="0"/>
                <a:cs typeface="Calibri" panose="020F0502020204030204" pitchFamily="34" charset="0"/>
              </a:rPr>
              <a:t>/ </a:t>
            </a:r>
            <a:r>
              <a:rPr lang="ar-JO" sz="1800" dirty="0">
                <a:latin typeface="Calibri" panose="020F0502020204030204" pitchFamily="34" charset="0"/>
                <a:cs typeface="Calibri" panose="020F0502020204030204" pitchFamily="34" charset="0"/>
              </a:rPr>
              <a:t>مستخدم</a:t>
            </a:r>
            <a:endParaRPr lang="ar" sz="1800" dirty="0">
              <a:latin typeface="Calibri" panose="020F0502020204030204" pitchFamily="34" charset="0"/>
              <a:cs typeface="Calibri" panose="020F0502020204030204" pitchFamily="34" charset="0"/>
            </a:endParaRPr>
          </a:p>
          <a:p>
            <a:pPr marL="0" indent="0" algn="r" rtl="1">
              <a:lnSpc>
                <a:spcPct val="80000"/>
              </a:lnSpc>
              <a:buFont typeface="Arial" panose="020B0604020202020204" pitchFamily="34" charset="0"/>
              <a:buNone/>
            </a:pPr>
            <a:endParaRPr lang="en-US" sz="1200" dirty="0">
              <a:latin typeface="Calibri" panose="020F0502020204030204" pitchFamily="34" charset="0"/>
              <a:cs typeface="Calibri" panose="020F0502020204030204" pitchFamily="34" charset="0"/>
            </a:endParaRPr>
          </a:p>
          <a:p>
            <a:pPr marL="0" indent="0" algn="r" rtl="1">
              <a:lnSpc>
                <a:spcPct val="80000"/>
              </a:lnSpc>
              <a:buNone/>
            </a:pPr>
            <a:r>
              <a:rPr lang="ar" sz="1800" b="1" u="sng" dirty="0">
                <a:latin typeface="Calibri" panose="020F0502020204030204" pitchFamily="34" charset="0"/>
                <a:cs typeface="Calibri" panose="020F0502020204030204" pitchFamily="34" charset="0"/>
              </a:rPr>
              <a:t>الاستهلاك السنوي ل</a:t>
            </a:r>
            <a:r>
              <a:rPr lang="ar-JO" sz="1800" b="1" u="sng" dirty="0">
                <a:latin typeface="Calibri" panose="020F0502020204030204" pitchFamily="34" charset="0"/>
                <a:cs typeface="Calibri" panose="020F0502020204030204" pitchFamily="34" charset="0"/>
              </a:rPr>
              <a:t>دورات المياه</a:t>
            </a:r>
            <a:endParaRPr lang="ar" sz="1800" b="1" u="sng" dirty="0">
              <a:latin typeface="Calibri" panose="020F0502020204030204" pitchFamily="34" charset="0"/>
              <a:cs typeface="Calibri" panose="020F0502020204030204" pitchFamily="34" charset="0"/>
            </a:endParaRPr>
          </a:p>
          <a:p>
            <a:pPr marL="0" indent="0" algn="r" rtl="1">
              <a:lnSpc>
                <a:spcPct val="80000"/>
              </a:lnSpc>
              <a:buNone/>
            </a:pPr>
            <a:endParaRPr lang="en-US" sz="1000" b="1" u="sng" dirty="0">
              <a:latin typeface="Calibri" panose="020F0502020204030204" pitchFamily="34" charset="0"/>
              <a:cs typeface="Calibri" panose="020F0502020204030204" pitchFamily="34" charset="0"/>
            </a:endParaRPr>
          </a:p>
          <a:p>
            <a:pPr marL="0" indent="0" algn="r" defTabSz="542925" rtl="1">
              <a:lnSpc>
                <a:spcPct val="80000"/>
              </a:lnSpc>
              <a:buNone/>
              <a:tabLst>
                <a:tab pos="361950" algn="l"/>
              </a:tabLst>
            </a:pPr>
            <a:r>
              <a:rPr lang="ar" sz="1800" dirty="0">
                <a:latin typeface="Calibri" panose="020F0502020204030204" pitchFamily="34" charset="0"/>
                <a:cs typeface="Calibri" panose="020F0502020204030204" pitchFamily="34" charset="0"/>
              </a:rPr>
              <a:t>10 </a:t>
            </a:r>
            <a:r>
              <a:rPr lang="ar-JO" sz="1800" dirty="0">
                <a:latin typeface="Calibri" panose="020F0502020204030204" pitchFamily="34" charset="0"/>
                <a:cs typeface="Calibri" panose="020F0502020204030204" pitchFamily="34" charset="0"/>
              </a:rPr>
              <a:t>حمامات</a:t>
            </a:r>
            <a:r>
              <a:rPr lang="ar" sz="1800" dirty="0">
                <a:latin typeface="Calibri" panose="020F0502020204030204" pitchFamily="34" charset="0"/>
                <a:cs typeface="Calibri" panose="020F0502020204030204" pitchFamily="34" charset="0"/>
              </a:rPr>
              <a:t> * [ 20 شطف</a:t>
            </a:r>
            <a:r>
              <a:rPr lang="ar-JO" sz="1800" dirty="0">
                <a:latin typeface="Calibri" panose="020F0502020204030204" pitchFamily="34" charset="0"/>
                <a:cs typeface="Calibri" panose="020F0502020204030204" pitchFamily="34" charset="0"/>
              </a:rPr>
              <a:t>ة</a:t>
            </a:r>
            <a:r>
              <a:rPr lang="ar" sz="1800" dirty="0">
                <a:latin typeface="Calibri" panose="020F0502020204030204" pitchFamily="34" charset="0"/>
                <a:cs typeface="Calibri" panose="020F0502020204030204" pitchFamily="34" charset="0"/>
              </a:rPr>
              <a:t>/ يوم * 3 لتر / تدفق * (350/365)] * 0،001 = 0.58 م </a:t>
            </a:r>
            <a:r>
              <a:rPr lang="ar" sz="1800" baseline="30000" dirty="0">
                <a:latin typeface="Calibri" panose="020F0502020204030204" pitchFamily="34" charset="0"/>
                <a:cs typeface="Calibri" panose="020F0502020204030204" pitchFamily="34" charset="0"/>
              </a:rPr>
              <a:t>3 </a:t>
            </a:r>
            <a:r>
              <a:rPr lang="ar" sz="1800" dirty="0">
                <a:latin typeface="Calibri" panose="020F0502020204030204" pitchFamily="34" charset="0"/>
                <a:cs typeface="Calibri" panose="020F0502020204030204" pitchFamily="34" charset="0"/>
              </a:rPr>
              <a:t>/ </a:t>
            </a:r>
            <a:r>
              <a:rPr lang="ar-JO" sz="1800" dirty="0">
                <a:latin typeface="Calibri" panose="020F0502020204030204" pitchFamily="34" charset="0"/>
                <a:cs typeface="Calibri" panose="020F0502020204030204" pitchFamily="34" charset="0"/>
              </a:rPr>
              <a:t>مستخدم</a:t>
            </a:r>
            <a:endParaRPr lang="ar" sz="1800" dirty="0">
              <a:latin typeface="Calibri" panose="020F0502020204030204" pitchFamily="34" charset="0"/>
              <a:cs typeface="Calibri" panose="020F0502020204030204" pitchFamily="34" charset="0"/>
            </a:endParaRPr>
          </a:p>
          <a:p>
            <a:pPr marL="0" indent="0" algn="r" rtl="1">
              <a:lnSpc>
                <a:spcPct val="80000"/>
              </a:lnSpc>
              <a:buFont typeface="Arial" panose="020B0604020202020204" pitchFamily="34" charset="0"/>
              <a:buNone/>
            </a:pPr>
            <a:endParaRPr lang="en-US" sz="1200" b="1" dirty="0">
              <a:latin typeface="Calibri" panose="020F0502020204030204" pitchFamily="34" charset="0"/>
              <a:cs typeface="Calibri" panose="020F0502020204030204" pitchFamily="34" charset="0"/>
            </a:endParaRPr>
          </a:p>
          <a:p>
            <a:pPr marL="0" indent="0" algn="r" rtl="1">
              <a:lnSpc>
                <a:spcPct val="80000"/>
              </a:lnSpc>
              <a:buNone/>
            </a:pPr>
            <a:r>
              <a:rPr lang="ar" sz="1800" b="1" u="sng" dirty="0">
                <a:latin typeface="Calibri" panose="020F0502020204030204" pitchFamily="34" charset="0"/>
                <a:cs typeface="Calibri" panose="020F0502020204030204" pitchFamily="34" charset="0"/>
              </a:rPr>
              <a:t>الاستهلاك السنوي للتنظيف</a:t>
            </a:r>
          </a:p>
          <a:p>
            <a:pPr marL="0" indent="0" algn="r" rtl="1">
              <a:lnSpc>
                <a:spcPct val="80000"/>
              </a:lnSpc>
              <a:buNone/>
            </a:pPr>
            <a:endParaRPr lang="en-US" sz="1000" b="1" u="sng" dirty="0">
              <a:latin typeface="Calibri" panose="020F0502020204030204" pitchFamily="34" charset="0"/>
              <a:cs typeface="Calibri" panose="020F0502020204030204" pitchFamily="34" charset="0"/>
            </a:endParaRPr>
          </a:p>
          <a:p>
            <a:pPr marL="0" indent="0" algn="r" rtl="1">
              <a:lnSpc>
                <a:spcPct val="80000"/>
              </a:lnSpc>
              <a:buNone/>
            </a:pPr>
            <a:r>
              <a:rPr lang="ar" sz="1800" dirty="0">
                <a:latin typeface="Calibri" panose="020F0502020204030204" pitchFamily="34" charset="0"/>
                <a:cs typeface="Calibri" panose="020F0502020204030204" pitchFamily="34" charset="0"/>
              </a:rPr>
              <a:t>100 </a:t>
            </a:r>
            <a:r>
              <a:rPr lang="ar-JO" sz="1800" dirty="0">
                <a:latin typeface="Calibri" panose="020F0502020204030204" pitchFamily="34" charset="0"/>
                <a:cs typeface="Calibri" panose="020F0502020204030204" pitchFamily="34" charset="0"/>
              </a:rPr>
              <a:t>مرة تنظيف </a:t>
            </a:r>
            <a:r>
              <a:rPr lang="ar" sz="1800" dirty="0">
                <a:latin typeface="Calibri" panose="020F0502020204030204" pitchFamily="34" charset="0"/>
                <a:cs typeface="Calibri" panose="020F0502020204030204" pitchFamily="34" charset="0"/>
              </a:rPr>
              <a:t> * [0.01 لتر / م 2 * 1000 م²] * 0.001 = 1.00 م </a:t>
            </a:r>
            <a:r>
              <a:rPr lang="ar" sz="1800" baseline="30000" dirty="0">
                <a:latin typeface="Calibri" panose="020F0502020204030204" pitchFamily="34" charset="0"/>
                <a:cs typeface="Calibri" panose="020F0502020204030204" pitchFamily="34" charset="0"/>
              </a:rPr>
              <a:t>3 </a:t>
            </a:r>
            <a:r>
              <a:rPr lang="ar" sz="1800" dirty="0">
                <a:latin typeface="Calibri" panose="020F0502020204030204" pitchFamily="34" charset="0"/>
                <a:cs typeface="Calibri" panose="020F0502020204030204" pitchFamily="34" charset="0"/>
              </a:rPr>
              <a:t>/</a:t>
            </a:r>
            <a:r>
              <a:rPr lang="ar-JO" sz="1800" dirty="0">
                <a:latin typeface="Calibri" panose="020F0502020204030204" pitchFamily="34" charset="0"/>
                <a:cs typeface="Calibri" panose="020F0502020204030204" pitchFamily="34" charset="0"/>
              </a:rPr>
              <a:t> مستخدم</a:t>
            </a:r>
            <a:endParaRPr lang="ar" sz="1800" dirty="0">
              <a:latin typeface="Calibri" panose="020F0502020204030204" pitchFamily="34" charset="0"/>
              <a:cs typeface="Calibri" panose="020F0502020204030204" pitchFamily="34" charset="0"/>
            </a:endParaRPr>
          </a:p>
          <a:p>
            <a:pPr marL="0" indent="0" algn="r" rtl="1">
              <a:lnSpc>
                <a:spcPct val="80000"/>
              </a:lnSpc>
              <a:buNone/>
            </a:pPr>
            <a:br>
              <a:rPr lang="en-US" sz="1800" dirty="0">
                <a:latin typeface="Calibri" panose="020F0502020204030204" pitchFamily="34" charset="0"/>
                <a:cs typeface="Calibri" panose="020F0502020204030204" pitchFamily="34" charset="0"/>
              </a:rPr>
            </a:br>
            <a:r>
              <a:rPr lang="ar" sz="2200" b="1" dirty="0">
                <a:latin typeface="Calibri" panose="020F0502020204030204" pitchFamily="34" charset="0"/>
                <a:cs typeface="Calibri" panose="020F0502020204030204" pitchFamily="34" charset="0"/>
              </a:rPr>
              <a:t>إجمالي الاستهلاك السنوي = </a:t>
            </a:r>
            <a:r>
              <a:rPr lang="ar" sz="2800" b="1" u="sng" dirty="0">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2.8 م </a:t>
            </a:r>
            <a:r>
              <a:rPr lang="ar" sz="2800" b="1" u="sng" baseline="30000" dirty="0">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3 </a:t>
            </a:r>
            <a:r>
              <a:rPr lang="ar" sz="2800" b="1" u="sng" dirty="0">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ar-JO" sz="2800" b="1" u="sng" dirty="0">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مستخدم </a:t>
            </a:r>
            <a:endParaRPr lang="en-US" sz="2200" b="1" u="sng" dirty="0">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marL="0" indent="0" algn="r" rtl="1">
              <a:lnSpc>
                <a:spcPct val="80000"/>
              </a:lnSpc>
              <a:buFont typeface="Arial" panose="020B0604020202020204" pitchFamily="34" charset="0"/>
              <a:buNone/>
            </a:pPr>
            <a:endParaRPr lang="en-US" sz="2200" b="1" dirty="0">
              <a:solidFill>
                <a:srgbClr val="FF0000"/>
              </a:solidFill>
              <a:latin typeface="Calibri" panose="020F0502020204030204" pitchFamily="34" charset="0"/>
              <a:cs typeface="Calibri" panose="020F0502020204030204" pitchFamily="34" charset="0"/>
            </a:endParaRPr>
          </a:p>
          <a:p>
            <a:pPr marL="0" indent="0" algn="r" rtl="1">
              <a:lnSpc>
                <a:spcPct val="80000"/>
              </a:lnSpc>
              <a:buFont typeface="Arial" panose="020B0604020202020204" pitchFamily="34" charset="0"/>
              <a:buNone/>
            </a:pPr>
            <a:endParaRPr lang="en-US" sz="1800" b="1" dirty="0">
              <a:latin typeface="Calibri" panose="020F0502020204030204" pitchFamily="34" charset="0"/>
              <a:cs typeface="Calibri" panose="020F0502020204030204" pitchFamily="34" charset="0"/>
            </a:endParaRPr>
          </a:p>
          <a:p>
            <a:pPr marL="0" indent="0" algn="r" rtl="1">
              <a:lnSpc>
                <a:spcPct val="80000"/>
              </a:lnSpc>
              <a:buFont typeface="Arial" panose="020B0604020202020204" pitchFamily="34" charset="0"/>
              <a:buNone/>
            </a:pPr>
            <a:endParaRPr lang="en-US" sz="1800" b="1" dirty="0">
              <a:solidFill>
                <a:schemeClr val="tx1">
                  <a:lumMod val="50000"/>
                  <a:lumOff val="50000"/>
                </a:schemeClr>
              </a:solidFill>
              <a:latin typeface="Calibri" panose="020F0502020204030204" pitchFamily="34" charset="0"/>
              <a:cs typeface="Calibri" panose="020F0502020204030204" pitchFamily="34" charset="0"/>
            </a:endParaRPr>
          </a:p>
          <a:p>
            <a:pPr marL="0" indent="0" algn="r" rtl="1">
              <a:lnSpc>
                <a:spcPct val="80000"/>
              </a:lnSpc>
              <a:buFont typeface="Arial" panose="020B0604020202020204" pitchFamily="34" charset="0"/>
              <a:buNone/>
            </a:pPr>
            <a:endParaRPr lang="en-US" sz="1800" b="1"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20</a:t>
            </a:fld>
            <a:endParaRPr lang="en-US" dirty="0"/>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it-IT" sz="2800" b="1" dirty="0">
              <a:solidFill>
                <a:schemeClr val="tx1">
                  <a:lumMod val="50000"/>
                  <a:lumOff val="50000"/>
                </a:schemeClr>
              </a:solidFill>
            </a:endParaRPr>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147918" y="1016056"/>
            <a:ext cx="8292076" cy="577615"/>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spcBef>
                <a:spcPts val="0"/>
              </a:spcBef>
              <a:spcAft>
                <a:spcPts val="600"/>
              </a:spcAft>
              <a:buNone/>
            </a:pPr>
            <a:r>
              <a:rPr lang="ar" sz="2200" b="1" dirty="0">
                <a:cs typeface="Calibri" panose="020F0502020204030204" pitchFamily="34" charset="0"/>
              </a:rPr>
              <a:t>احسب المجموع السنوي </a:t>
            </a:r>
            <a:r>
              <a:rPr lang="ar-JO" sz="2200" b="1" dirty="0">
                <a:cs typeface="Calibri" panose="020F0502020204030204" pitchFamily="34" charset="0"/>
              </a:rPr>
              <a:t>ل</a:t>
            </a:r>
            <a:r>
              <a:rPr lang="ar" sz="2200" b="1" dirty="0">
                <a:cs typeface="Calibri" panose="020F0502020204030204" pitchFamily="34" charset="0"/>
              </a:rPr>
              <a:t>استهلاك مياه الشرب </a:t>
            </a:r>
            <a:r>
              <a:rPr lang="ar-JO" sz="2200" b="1" dirty="0" err="1">
                <a:cs typeface="Calibri" panose="020F0502020204030204" pitchFamily="34" charset="0"/>
              </a:rPr>
              <a:t>لل</a:t>
            </a:r>
            <a:r>
              <a:rPr lang="ar" sz="2200" b="1" dirty="0">
                <a:cs typeface="Calibri" panose="020F0502020204030204" pitchFamily="34" charset="0"/>
              </a:rPr>
              <a:t>مبنى</a:t>
            </a:r>
            <a:endParaRPr lang="el-GR" sz="2200" b="1" dirty="0">
              <a:cs typeface="Calibri" panose="020F0502020204030204" pitchFamily="34" charset="0"/>
            </a:endParaRPr>
          </a:p>
        </p:txBody>
      </p:sp>
      <p:sp>
        <p:nvSpPr>
          <p:cNvPr id="20" name="Rectangle 19"/>
          <p:cNvSpPr/>
          <p:nvPr/>
        </p:nvSpPr>
        <p:spPr>
          <a:xfrm>
            <a:off x="7643536" y="822861"/>
            <a:ext cx="1408399"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الخطوات 5-7</a:t>
            </a:r>
            <a:endParaRPr lang="el-GR" sz="2400" dirty="0"/>
          </a:p>
        </p:txBody>
      </p:sp>
      <p:sp>
        <p:nvSpPr>
          <p:cNvPr id="3" name="Rectangle 2">
            <a:extLst>
              <a:ext uri="{FF2B5EF4-FFF2-40B4-BE49-F238E27FC236}">
                <a16:creationId xmlns:a16="http://schemas.microsoft.com/office/drawing/2014/main" id="{00BB9A58-45F3-B2CC-9E74-0207D80A9C69}"/>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151350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JO" b="1" dirty="0">
                <a:latin typeface="Calibri" panose="020F0502020204030204" pitchFamily="34" charset="0"/>
                <a:cs typeface="Calibri" panose="020F0502020204030204" pitchFamily="34" charset="0"/>
              </a:rPr>
              <a:t>تمرين</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620677"/>
            <a:ext cx="2133600" cy="237323"/>
          </a:xfrm>
        </p:spPr>
        <p:txBody>
          <a:bodyPr/>
          <a:lstStyle/>
          <a:p>
            <a:fld id="{243FB592-B9A9-49AA-A86F-4031F7B97808}" type="slidenum">
              <a:rPr lang="en-US" smtClean="0"/>
              <a:t>21</a:t>
            </a:fld>
            <a:endParaRPr lang="en-US"/>
          </a:p>
        </p:txBody>
      </p:sp>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 sz="2800" dirty="0"/>
              <a:t>B.4.3 </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it-IT" sz="2800" b="1" dirty="0">
              <a:solidFill>
                <a:schemeClr val="tx1">
                  <a:lumMod val="50000"/>
                  <a:lumOff val="50000"/>
                </a:schemeClr>
              </a:solidFill>
            </a:endParaRPr>
          </a:p>
        </p:txBody>
      </p:sp>
      <p:sp>
        <p:nvSpPr>
          <p:cNvPr id="2" name="Rectangle 1">
            <a:extLst>
              <a:ext uri="{FF2B5EF4-FFF2-40B4-BE49-F238E27FC236}">
                <a16:creationId xmlns:a16="http://schemas.microsoft.com/office/drawing/2014/main" id="{10F446CE-5005-2322-18D9-6014880F54B2}"/>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989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38171"/>
            <a:ext cx="8229600" cy="2474880"/>
          </a:xfrm>
          <a:prstGeom prst="rect">
            <a:avLst/>
          </a:prstGeom>
        </p:spPr>
        <p:txBody>
          <a:bodyPr>
            <a:normAutofit/>
          </a:bodyPr>
          <a:lstStyle/>
          <a:p>
            <a:pPr marL="0" indent="0" algn="r" rtl="1">
              <a:lnSpc>
                <a:spcPct val="80000"/>
              </a:lnSpc>
              <a:buNone/>
            </a:pPr>
            <a:r>
              <a:rPr lang="ar" sz="2000" dirty="0">
                <a:cs typeface="Calibri" panose="020F0502020204030204" pitchFamily="34" charset="0"/>
              </a:rPr>
              <a:t>مبنى قائم يضم 75 ساكن ومساحة أرضية 800 م </a:t>
            </a:r>
            <a:r>
              <a:rPr lang="ar" sz="2000" baseline="30000" dirty="0">
                <a:cs typeface="Calibri" panose="020F0502020204030204" pitchFamily="34" charset="0"/>
              </a:rPr>
              <a:t>2 </a:t>
            </a:r>
            <a:r>
              <a:rPr lang="ar" sz="2000" dirty="0">
                <a:cs typeface="Calibri" panose="020F0502020204030204" pitchFamily="34" charset="0"/>
              </a:rPr>
              <a:t>. المبنى </a:t>
            </a:r>
            <a:r>
              <a:rPr lang="ar-JO" sz="2000" dirty="0">
                <a:cs typeface="Calibri" panose="020F0502020204030204" pitchFamily="34" charset="0"/>
              </a:rPr>
              <a:t>مستخدم </a:t>
            </a:r>
            <a:r>
              <a:rPr lang="ar" sz="2000" dirty="0">
                <a:cs typeface="Calibri" panose="020F0502020204030204" pitchFamily="34" charset="0"/>
              </a:rPr>
              <a:t> ـ330 يوم في السنة</a:t>
            </a:r>
          </a:p>
          <a:p>
            <a:pPr marL="0" indent="0" algn="r" rtl="1">
              <a:lnSpc>
                <a:spcPct val="80000"/>
              </a:lnSpc>
              <a:buNone/>
            </a:pPr>
            <a:endParaRPr lang="en-US" sz="2000" b="1" dirty="0">
              <a:cs typeface="Calibri" panose="020F0502020204030204" pitchFamily="34" charset="0"/>
            </a:endParaRPr>
          </a:p>
          <a:p>
            <a:pPr marL="0" indent="0" algn="r" rtl="1">
              <a:lnSpc>
                <a:spcPct val="80000"/>
              </a:lnSpc>
              <a:buNone/>
            </a:pPr>
            <a:r>
              <a:rPr lang="ar" sz="2000" b="1" i="1" dirty="0">
                <a:cs typeface="Calibri" panose="020F0502020204030204" pitchFamily="34" charset="0"/>
              </a:rPr>
              <a:t>البيانات المتوفرة </a:t>
            </a:r>
            <a:r>
              <a:rPr lang="ar" sz="2000" i="1" dirty="0">
                <a:cs typeface="Calibri" panose="020F0502020204030204" pitchFamily="34" charset="0"/>
              </a:rPr>
              <a:t>:</a:t>
            </a:r>
            <a:endParaRPr lang="it-IT" sz="2000" b="1" dirty="0">
              <a:cs typeface="Calibri" panose="020F0502020204030204" pitchFamily="34" charset="0"/>
            </a:endParaRPr>
          </a:p>
          <a:p>
            <a:pPr algn="r" rtl="1">
              <a:lnSpc>
                <a:spcPct val="80000"/>
              </a:lnSpc>
              <a:buFont typeface="Wingdings" panose="05000000000000000000" pitchFamily="2" charset="2"/>
              <a:buChar char="Ø"/>
            </a:pPr>
            <a:r>
              <a:rPr lang="ar" sz="2000" dirty="0">
                <a:cs typeface="Calibri" panose="020F0502020204030204" pitchFamily="34" charset="0"/>
              </a:rPr>
              <a:t>8 دورات مياه ، بمتوسط تدفق: 3 لتر. تستخدم كل دورة مياه 20 مرة في اليوم</a:t>
            </a:r>
          </a:p>
          <a:p>
            <a:pPr algn="r" rtl="1">
              <a:lnSpc>
                <a:spcPct val="80000"/>
              </a:lnSpc>
              <a:buFont typeface="Wingdings" panose="05000000000000000000" pitchFamily="2" charset="2"/>
              <a:buChar char="Ø"/>
            </a:pPr>
            <a:r>
              <a:rPr lang="ar" sz="2000" dirty="0">
                <a:cs typeface="Calibri" panose="020F0502020204030204" pitchFamily="34" charset="0"/>
              </a:rPr>
              <a:t>10 حنفيات بـ 6 لترات في الدقيقة ، دقيقتان لكل </a:t>
            </a:r>
            <a:r>
              <a:rPr lang="ar-JO" sz="2000" dirty="0">
                <a:latin typeface="Calibri" panose="020F0502020204030204" pitchFamily="34" charset="0"/>
                <a:cs typeface="Calibri" panose="020F0502020204030204" pitchFamily="34" charset="0"/>
              </a:rPr>
              <a:t>مستخدم</a:t>
            </a:r>
            <a:r>
              <a:rPr lang="ar" sz="2000" dirty="0">
                <a:cs typeface="Calibri" panose="020F0502020204030204" pitchFamily="34" charset="0"/>
              </a:rPr>
              <a:t> في اليوم</a:t>
            </a:r>
          </a:p>
          <a:p>
            <a:pPr algn="r" rtl="1">
              <a:lnSpc>
                <a:spcPct val="80000"/>
              </a:lnSpc>
              <a:buFont typeface="Wingdings" panose="05000000000000000000" pitchFamily="2" charset="2"/>
              <a:buChar char="Ø"/>
            </a:pPr>
            <a:r>
              <a:rPr lang="ar" sz="2000" dirty="0">
                <a:cs typeface="Calibri" panose="020F0502020204030204" pitchFamily="34" charset="0"/>
              </a:rPr>
              <a:t>لا </a:t>
            </a:r>
            <a:r>
              <a:rPr lang="ar-JO" sz="2000" dirty="0">
                <a:cs typeface="Calibri" panose="020F0502020204030204" pitchFamily="34" charset="0"/>
              </a:rPr>
              <a:t>يوجد استحمام</a:t>
            </a:r>
            <a:endParaRPr lang="it-IT" sz="2000" dirty="0">
              <a:cs typeface="Calibri" panose="020F0502020204030204" pitchFamily="34" charset="0"/>
            </a:endParaRPr>
          </a:p>
          <a:p>
            <a:pPr algn="r" rtl="1">
              <a:lnSpc>
                <a:spcPct val="80000"/>
              </a:lnSpc>
              <a:buFont typeface="Wingdings" panose="05000000000000000000" pitchFamily="2" charset="2"/>
              <a:buChar char="Ø"/>
            </a:pPr>
            <a:r>
              <a:rPr lang="ar" sz="2000" dirty="0">
                <a:cs typeface="Calibri" panose="020F0502020204030204" pitchFamily="34" charset="0"/>
              </a:rPr>
              <a:t>50 </a:t>
            </a:r>
            <a:r>
              <a:rPr lang="ar-JO" sz="2000" dirty="0">
                <a:cs typeface="Calibri" panose="020F0502020204030204" pitchFamily="34" charset="0"/>
              </a:rPr>
              <a:t>مرة تنظيف</a:t>
            </a:r>
            <a:r>
              <a:rPr lang="ar" sz="2000" dirty="0">
                <a:cs typeface="Calibri" panose="020F0502020204030204" pitchFamily="34" charset="0"/>
              </a:rPr>
              <a:t> في السنة واستخدام 0.02 لتر / م²</a:t>
            </a:r>
            <a:endParaRPr lang="it-IT" sz="2000" dirty="0">
              <a:cs typeface="Calibri" panose="020F0502020204030204" pitchFamily="34" charset="0"/>
            </a:endParaRPr>
          </a:p>
          <a:p>
            <a:pPr marL="0" indent="0" algn="r" rtl="1">
              <a:buNone/>
            </a:pPr>
            <a:endParaRPr lang="en-US" sz="2000" b="1" dirty="0">
              <a:solidFill>
                <a:schemeClr val="tx1">
                  <a:lumMod val="50000"/>
                  <a:lumOff val="50000"/>
                </a:schemeClr>
              </a:solidFill>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95275"/>
          </a:xfrm>
        </p:spPr>
        <p:txBody>
          <a:bodyPr/>
          <a:lstStyle/>
          <a:p>
            <a:fld id="{243FB592-B9A9-49AA-A86F-4031F7B97808}" type="slidenum">
              <a:rPr lang="en-US" smtClean="0"/>
              <a:t>22</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it-IT" sz="2800" b="1" dirty="0">
              <a:solidFill>
                <a:schemeClr val="tx1">
                  <a:lumMod val="50000"/>
                  <a:lumOff val="50000"/>
                </a:schemeClr>
              </a:solidFill>
            </a:endParaRPr>
          </a:p>
        </p:txBody>
      </p:sp>
      <p:grpSp>
        <p:nvGrpSpPr>
          <p:cNvPr id="7" name="Group 6"/>
          <p:cNvGrpSpPr/>
          <p:nvPr/>
        </p:nvGrpSpPr>
        <p:grpSpPr>
          <a:xfrm>
            <a:off x="457200" y="3881511"/>
            <a:ext cx="8514080" cy="1145373"/>
            <a:chOff x="340512" y="3584452"/>
            <a:chExt cx="8514080" cy="1145373"/>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rtl="1">
                <a:spcBef>
                  <a:spcPts val="0"/>
                </a:spcBef>
                <a:spcAft>
                  <a:spcPts val="600"/>
                </a:spcAft>
                <a:buNone/>
              </a:pPr>
              <a:r>
                <a:rPr lang="ar" sz="2000" b="1" dirty="0"/>
                <a:t> </a:t>
              </a:r>
              <a:r>
                <a:rPr lang="ar" sz="2200" b="1" dirty="0"/>
                <a:t>احسب الاستهلاك السنوي لمياه الشرب لكل </a:t>
              </a:r>
              <a:r>
                <a:rPr lang="ar-JO" sz="2400" dirty="0">
                  <a:latin typeface="Calibri" panose="020F0502020204030204" pitchFamily="34" charset="0"/>
                  <a:cs typeface="Calibri" panose="020F0502020204030204" pitchFamily="34" charset="0"/>
                </a:rPr>
                <a:t>مستخدم</a:t>
              </a:r>
              <a:endParaRPr lang="ar" sz="2400">
                <a:latin typeface="Calibri" panose="020F0502020204030204" pitchFamily="34" charset="0"/>
                <a:cs typeface="Calibri" panose="020F0502020204030204" pitchFamily="34" charset="0"/>
              </a:endParaRPr>
            </a:p>
            <a:p>
              <a:pPr marL="0" indent="0" algn="ctr" rtl="1">
                <a:spcBef>
                  <a:spcPts val="0"/>
                </a:spcBef>
                <a:spcAft>
                  <a:spcPts val="600"/>
                </a:spcAft>
                <a:buNone/>
              </a:pPr>
              <a:endParaRPr lang="en-US" sz="2200" b="1" dirty="0"/>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Rectangle 1">
            <a:extLst>
              <a:ext uri="{FF2B5EF4-FFF2-40B4-BE49-F238E27FC236}">
                <a16:creationId xmlns:a16="http://schemas.microsoft.com/office/drawing/2014/main" id="{7D6C9DA6-AE6F-3B2A-0E1C-BCBD9AE7FAAD}"/>
              </a:ext>
            </a:extLst>
          </p:cNvPr>
          <p:cNvSpPr/>
          <p:nvPr/>
        </p:nvSpPr>
        <p:spPr>
          <a:xfrm>
            <a:off x="2183757" y="6030410"/>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0197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en-US" sz="28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lgn="r" rtl="1">
              <a:buNone/>
            </a:pPr>
            <a:r>
              <a:rPr lang="ar" sz="2400" b="1" u="sng" dirty="0">
                <a:latin typeface="Calibri" panose="020F0502020204030204" pitchFamily="34" charset="0"/>
                <a:cs typeface="Calibri" panose="020F0502020204030204" pitchFamily="34" charset="0"/>
              </a:rPr>
              <a:t>خلفية</a:t>
            </a:r>
          </a:p>
          <a:p>
            <a:pPr marL="0" indent="0" algn="r" rtl="1">
              <a:buNone/>
            </a:pPr>
            <a:r>
              <a:rPr lang="ar" b="1" dirty="0">
                <a:latin typeface="Calibri" panose="020F0502020204030204" pitchFamily="34" charset="0"/>
                <a:cs typeface="Calibri" panose="020F0502020204030204" pitchFamily="34" charset="0"/>
              </a:rPr>
              <a:t> </a:t>
            </a:r>
            <a:r>
              <a:rPr lang="ar" sz="2400" dirty="0">
                <a:latin typeface="Calibri" panose="020F0502020204030204" pitchFamily="34" charset="0"/>
                <a:cs typeface="Calibri" panose="020F0502020204030204" pitchFamily="34" charset="0"/>
              </a:rPr>
              <a:t> </a:t>
            </a:r>
            <a:endParaRPr lang="en-US" sz="2400"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3</a:t>
            </a:fld>
            <a:endParaRPr lang="en-US"/>
          </a:p>
        </p:txBody>
      </p:sp>
      <p:sp>
        <p:nvSpPr>
          <p:cNvPr id="4" name="Rectangle 3"/>
          <p:cNvSpPr/>
          <p:nvPr/>
        </p:nvSpPr>
        <p:spPr>
          <a:xfrm>
            <a:off x="362712" y="1546902"/>
            <a:ext cx="8647938" cy="2185214"/>
          </a:xfrm>
          <a:prstGeom prst="rect">
            <a:avLst/>
          </a:prstGeom>
        </p:spPr>
        <p:txBody>
          <a:bodyPr wrap="square">
            <a:spAutoFit/>
          </a:bodyPr>
          <a:lstStyle/>
          <a:p>
            <a:pPr algn="r" rtl="1"/>
            <a:r>
              <a:rPr lang="ar" sz="2000" dirty="0">
                <a:solidFill>
                  <a:srgbClr val="000000"/>
                </a:solidFill>
              </a:rPr>
              <a:t>منطقة البحر الأبيض المتوسط 3٪ فقط من موارد المياه العالمية ولكنها تستضيف أكثر من 50٪ من فقراء المياه في العالم ، أي حوالي 180 مليون شخص.</a:t>
            </a:r>
          </a:p>
          <a:p>
            <a:pPr algn="r" rtl="1"/>
            <a:endParaRPr lang="en-US" sz="1200" b="0" i="0" dirty="0">
              <a:solidFill>
                <a:srgbClr val="000000"/>
              </a:solidFill>
              <a:effectLst/>
            </a:endParaRPr>
          </a:p>
          <a:p>
            <a:pPr algn="r" rtl="1"/>
            <a:r>
              <a:rPr lang="ar" sz="2000" dirty="0"/>
              <a:t>في منطقة الشرق الأوسط وشمال أفريقيا ، يعيش 60٪ من السكان في مناطق ذات إجهاد مائي مرتفع أو مرتفع للغاية ، مقارنة بالمتوسط العالمي البالغ 35٪.</a:t>
            </a:r>
            <a:endParaRPr lang="en-US" sz="2000" b="0" i="0" dirty="0">
              <a:solidFill>
                <a:srgbClr val="000000"/>
              </a:solidFill>
              <a:effectLst/>
            </a:endParaRPr>
          </a:p>
          <a:p>
            <a:pPr algn="r" rtl="1"/>
            <a:endParaRPr lang="en-US" sz="1200" b="0" i="0" dirty="0">
              <a:solidFill>
                <a:srgbClr val="000000"/>
              </a:solidFill>
              <a:effectLst/>
            </a:endParaRPr>
          </a:p>
          <a:p>
            <a:pPr algn="r" rtl="1"/>
            <a:r>
              <a:rPr lang="ar" sz="1000" dirty="0">
                <a:solidFill>
                  <a:srgbClr val="000000"/>
                </a:solidFill>
              </a:rPr>
              <a:t>المصدر: https : // ufmsecretariat.org/wp-content/uploads/2018/01/water-report-2017.pdf</a:t>
            </a:r>
            <a:endParaRPr lang="el-GR" sz="1000" dirty="0">
              <a:solidFill>
                <a:srgbClr val="000000"/>
              </a:solidFill>
            </a:endParaRPr>
          </a:p>
          <a:p>
            <a:pPr algn="r" rtl="1"/>
            <a:endParaRPr lang="en-US" sz="2000" b="0" i="0" dirty="0">
              <a:solidFill>
                <a:srgbClr val="000000"/>
              </a:solidFill>
              <a:effectLst/>
            </a:endParaRPr>
          </a:p>
        </p:txBody>
      </p:sp>
      <p:sp>
        <p:nvSpPr>
          <p:cNvPr id="8" name="Rectangle 7"/>
          <p:cNvSpPr/>
          <p:nvPr/>
        </p:nvSpPr>
        <p:spPr>
          <a:xfrm>
            <a:off x="384184" y="4234951"/>
            <a:ext cx="3729101" cy="1338828"/>
          </a:xfrm>
          <a:prstGeom prst="rect">
            <a:avLst/>
          </a:prstGeom>
        </p:spPr>
        <p:txBody>
          <a:bodyPr wrap="square">
            <a:spAutoFit/>
          </a:bodyPr>
          <a:lstStyle/>
          <a:p>
            <a:pPr algn="r" rtl="1"/>
            <a:r>
              <a:rPr lang="ar" sz="1600" i="1" dirty="0"/>
              <a:t>موارد المياه المتجددة الطبيعية السنوية للفرد الواحد في منطقة البحر الأبيض المتوسط الرئيسية</a:t>
            </a:r>
          </a:p>
          <a:p>
            <a:pPr algn="r" rtl="1"/>
            <a:r>
              <a:rPr lang="ar" sz="1000" dirty="0">
                <a:solidFill>
                  <a:srgbClr val="000000"/>
                </a:solidFill>
              </a:rPr>
              <a:t>المصدر: </a:t>
            </a:r>
            <a:r>
              <a:rPr lang="ar" sz="1000" dirty="0"/>
              <a:t>https://www.medecc.org/scientific-basis-of-water-food-energy-part-of-the-medecc-report </a:t>
            </a:r>
            <a:r>
              <a:rPr lang="ar" sz="1100" dirty="0"/>
              <a:t>/</a:t>
            </a:r>
          </a:p>
          <a:p>
            <a:pPr algn="r" rtl="1"/>
            <a:endParaRPr lang="el-GR" sz="1400" dirty="0"/>
          </a:p>
          <a:p>
            <a:pPr algn="r" rtl="1"/>
            <a:endParaRPr lang="el-GR" sz="1400" dirty="0"/>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9960" y="856147"/>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a:extLst>
              <a:ext uri="{FF2B5EF4-FFF2-40B4-BE49-F238E27FC236}">
                <a16:creationId xmlns:a16="http://schemas.microsoft.com/office/drawing/2014/main" id="{7A980E7E-C410-6864-076F-270C663368BE}"/>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8E921BC1-DDDF-69F2-6D4D-9E62EE02C0C3}"/>
              </a:ext>
            </a:extLst>
          </p:cNvPr>
          <p:cNvPicPr>
            <a:picLocks noChangeAspect="1"/>
          </p:cNvPicPr>
          <p:nvPr/>
        </p:nvPicPr>
        <p:blipFill rotWithShape="1">
          <a:blip r:embed="rId4">
            <a:extLst>
              <a:ext uri="{28A0092B-C50C-407E-A947-70E740481C1C}">
                <a14:useLocalDpi xmlns:a14="http://schemas.microsoft.com/office/drawing/2010/main" val="0"/>
              </a:ext>
            </a:extLst>
          </a:blip>
          <a:srcRect l="12051" t="20109" r="7949" b="45121"/>
          <a:stretch/>
        </p:blipFill>
        <p:spPr bwMode="auto">
          <a:xfrm>
            <a:off x="4325111" y="3556050"/>
            <a:ext cx="4481003" cy="252056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96100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036320"/>
            <a:ext cx="8229600" cy="3556945"/>
          </a:xfrm>
          <a:prstGeom prst="rect">
            <a:avLst/>
          </a:prstGeo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مؤشر</a:t>
            </a:r>
            <a:r>
              <a:rPr lang="ar" sz="2400" b="1" dirty="0">
                <a:latin typeface="Calibri" panose="020F0502020204030204" pitchFamily="34" charset="0"/>
                <a:cs typeface="Calibri" panose="020F0502020204030204" pitchFamily="34" charset="0"/>
              </a:rPr>
              <a:t> </a:t>
            </a:r>
            <a:endParaRPr lang="en-US" sz="2400" b="1" dirty="0">
              <a:latin typeface="Calibri" panose="020F0502020204030204" pitchFamily="34" charset="0"/>
              <a:cs typeface="Calibri" panose="020F0502020204030204" pitchFamily="34" charset="0"/>
            </a:endParaRPr>
          </a:p>
          <a:p>
            <a:pPr marL="0" indent="0" algn="ctr" rtl="1">
              <a:buNone/>
            </a:pPr>
            <a:endParaRPr lang="en-US" sz="2400" b="1" i="1" dirty="0">
              <a:latin typeface="Calibri" panose="020F0502020204030204" pitchFamily="34" charset="0"/>
              <a:cs typeface="Calibri" panose="020F0502020204030204" pitchFamily="34" charset="0"/>
            </a:endParaRPr>
          </a:p>
          <a:p>
            <a:pPr marL="0" indent="0" algn="r" rtl="1">
              <a:buNone/>
            </a:pPr>
            <a:endParaRPr lang="it-IT" sz="2000" b="1" dirty="0">
              <a:latin typeface="Calibri" panose="020F0502020204030204" pitchFamily="34" charset="0"/>
              <a:cs typeface="Calibri" panose="020F0502020204030204" pitchFamily="34" charset="0"/>
            </a:endParaRPr>
          </a:p>
          <a:p>
            <a:pPr marL="0" indent="0" algn="r" rtl="1">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4</a:t>
            </a:fld>
            <a:endParaRPr lang="en-US"/>
          </a:p>
        </p:txBody>
      </p:sp>
      <p:graphicFrame>
        <p:nvGraphicFramePr>
          <p:cNvPr id="10"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3518734865"/>
              </p:ext>
            </p:extLst>
          </p:nvPr>
        </p:nvGraphicFramePr>
        <p:xfrm>
          <a:off x="457200" y="1878488"/>
          <a:ext cx="8182272" cy="1702840"/>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2232248">
                  <a:extLst>
                    <a:ext uri="{9D8B030D-6E8A-4147-A177-3AD203B41FA5}">
                      <a16:colId xmlns:a16="http://schemas.microsoft.com/office/drawing/2014/main" val="125890587"/>
                    </a:ext>
                  </a:extLst>
                </a:gridCol>
                <a:gridCol w="1584176">
                  <a:extLst>
                    <a:ext uri="{9D8B030D-6E8A-4147-A177-3AD203B41FA5}">
                      <a16:colId xmlns:a16="http://schemas.microsoft.com/office/drawing/2014/main" val="2093439941"/>
                    </a:ext>
                  </a:extLst>
                </a:gridCol>
                <a:gridCol w="1629544">
                  <a:extLst>
                    <a:ext uri="{9D8B030D-6E8A-4147-A177-3AD203B41FA5}">
                      <a16:colId xmlns:a16="http://schemas.microsoft.com/office/drawing/2014/main" val="1306176470"/>
                    </a:ext>
                  </a:extLst>
                </a:gridCol>
              </a:tblGrid>
              <a:tr h="370840">
                <a:tc>
                  <a:txBody>
                    <a:bodyPr/>
                    <a:lstStyle/>
                    <a:p>
                      <a:pPr algn="r" rtl="1"/>
                      <a:r>
                        <a:rPr lang="ar" dirty="0" err="1"/>
                        <a:t>وصف</a:t>
                      </a:r>
                      <a:endParaRPr lang="it-IT" dirty="0"/>
                    </a:p>
                  </a:txBody>
                  <a:tcPr/>
                </a:tc>
                <a:tc>
                  <a:txBody>
                    <a:bodyPr/>
                    <a:lstStyle/>
                    <a:p>
                      <a:pPr algn="r" rtl="1"/>
                      <a:r>
                        <a:rPr lang="ar" dirty="0"/>
                        <a:t>وحدة</a:t>
                      </a:r>
                    </a:p>
                  </a:txBody>
                  <a:tcPr/>
                </a:tc>
                <a:tc>
                  <a:txBody>
                    <a:bodyPr/>
                    <a:lstStyle/>
                    <a:p>
                      <a:pPr algn="r" rtl="1"/>
                      <a:r>
                        <a:rPr lang="ar" dirty="0"/>
                        <a:t>مرحلة المشروع</a:t>
                      </a:r>
                    </a:p>
                  </a:txBody>
                  <a:tcPr/>
                </a:tc>
                <a:tc>
                  <a:txBody>
                    <a:bodyPr/>
                    <a:lstStyle/>
                    <a:p>
                      <a:pPr algn="r" rtl="1"/>
                      <a:r>
                        <a:rPr lang="ar" dirty="0"/>
                        <a:t>مصدر البيانات</a:t>
                      </a:r>
                    </a:p>
                  </a:txBody>
                  <a:tcPr/>
                </a:tc>
                <a:extLst>
                  <a:ext uri="{0D108BD9-81ED-4DB2-BD59-A6C34878D82A}">
                    <a16:rowId xmlns:a16="http://schemas.microsoft.com/office/drawing/2014/main" val="3467756336"/>
                  </a:ext>
                </a:extLst>
              </a:tr>
              <a:tr h="1332000">
                <a:tc>
                  <a:txBody>
                    <a:bodyPr/>
                    <a:lstStyle/>
                    <a:p>
                      <a:pPr algn="r" rtl="1"/>
                      <a:r>
                        <a:rPr lang="ar" sz="1800" dirty="0"/>
                        <a:t>استهلاك المياه الصالحة للشرب لكل</a:t>
                      </a:r>
                    </a:p>
                    <a:p>
                      <a:pPr algn="r" rtl="1"/>
                      <a:r>
                        <a:rPr lang="ar" sz="1800" dirty="0"/>
                        <a:t>ساكن في السنة</a:t>
                      </a:r>
                      <a:endParaRPr lang="it-IT" sz="1800" dirty="0">
                        <a:latin typeface="Calibri" panose="020F0502020204030204" pitchFamily="34" charset="0"/>
                        <a:cs typeface="Calibri" panose="020F0502020204030204" pitchFamily="34" charset="0"/>
                      </a:endParaRPr>
                    </a:p>
                  </a:txBody>
                  <a:tcPr anchor="ctr"/>
                </a:tc>
                <a:tc>
                  <a:txBody>
                    <a:bodyPr/>
                    <a:lstStyle/>
                    <a:p>
                      <a:pPr algn="ctr" rtl="1"/>
                      <a:r>
                        <a:rPr lang="ar" sz="1800" kern="1200" dirty="0">
                          <a:effectLst/>
                        </a:rPr>
                        <a:t>م </a:t>
                      </a:r>
                      <a:r>
                        <a:rPr lang="ar" sz="1800" kern="1200" baseline="30000" dirty="0">
                          <a:effectLst/>
                        </a:rPr>
                        <a:t>3 </a:t>
                      </a:r>
                      <a:r>
                        <a:rPr lang="ar" sz="1800" kern="1200" dirty="0">
                          <a:effectLst/>
                        </a:rPr>
                        <a:t>/ راكب / سنة</a:t>
                      </a:r>
                      <a:endParaRPr lang="en-US" sz="1800" kern="1200" dirty="0">
                        <a:effectLst/>
                      </a:endParaRPr>
                    </a:p>
                    <a:p>
                      <a:pPr algn="r" rtl="1"/>
                      <a:endParaRPr lang="it-IT" sz="1800" kern="120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pPr algn="r" rtl="1"/>
                      <a:r>
                        <a:rPr lang="ar" dirty="0"/>
                        <a:t>تصميم</a:t>
                      </a:r>
                      <a:endParaRPr lang="it-IT" dirty="0"/>
                    </a:p>
                    <a:p>
                      <a:pPr algn="r" rtl="1"/>
                      <a:r>
                        <a:rPr lang="ar" dirty="0"/>
                        <a:t>____________</a:t>
                      </a:r>
                    </a:p>
                    <a:p>
                      <a:pPr algn="r" rtl="1"/>
                      <a:r>
                        <a:rPr lang="ar" dirty="0"/>
                        <a:t>إشغال</a:t>
                      </a:r>
                      <a:endParaRPr lang="it-IT" dirty="0"/>
                    </a:p>
                  </a:txBody>
                  <a:tcPr anchor="ctr"/>
                </a:tc>
                <a:tc>
                  <a:txBody>
                    <a:bodyPr/>
                    <a:lstStyle/>
                    <a:p>
                      <a:pPr algn="r" rtl="1"/>
                      <a:r>
                        <a:rPr lang="ar" dirty="0"/>
                        <a:t>تقدير</a:t>
                      </a:r>
                      <a:endParaRPr lang="it-IT" dirty="0"/>
                    </a:p>
                    <a:p>
                      <a:pPr algn="r" rtl="1"/>
                      <a:r>
                        <a:rPr lang="ar" dirty="0"/>
                        <a:t>____________</a:t>
                      </a:r>
                    </a:p>
                    <a:p>
                      <a:pPr algn="r" rtl="1"/>
                      <a:r>
                        <a:rPr lang="ar" dirty="0"/>
                        <a:t>القياس</a:t>
                      </a:r>
                      <a:endParaRPr lang="it-IT" dirty="0"/>
                    </a:p>
                  </a:txBody>
                  <a:tcPr anchor="ctr"/>
                </a:tc>
                <a:extLst>
                  <a:ext uri="{0D108BD9-81ED-4DB2-BD59-A6C34878D82A}">
                    <a16:rowId xmlns:a16="http://schemas.microsoft.com/office/drawing/2014/main" val="2222151201"/>
                  </a:ext>
                </a:extLst>
              </a:tr>
            </a:tbl>
          </a:graphicData>
        </a:graphic>
      </p:graphicFrame>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it-IT" sz="28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797443" y="3911807"/>
            <a:ext cx="7985050" cy="1323439"/>
          </a:xfrm>
          <a:prstGeom prst="rect">
            <a:avLst/>
          </a:prstGeom>
        </p:spPr>
        <p:txBody>
          <a:bodyPr wrap="square">
            <a:spAutoFit/>
          </a:bodyPr>
          <a:lstStyle/>
          <a:p>
            <a:pPr algn="r" rtl="1"/>
            <a:r>
              <a:rPr lang="ar" sz="2000" dirty="0"/>
              <a:t>لإجراء الحساب ، من الممكن استخدام البيانات المحسوبة أو المقدرة .</a:t>
            </a:r>
          </a:p>
          <a:p>
            <a:pPr algn="r" rtl="1"/>
            <a:r>
              <a:rPr lang="ar" sz="2000" dirty="0"/>
              <a:t>في حالة المباني القائمة ، يجب تقييم استهلاك المياه باستخدام بيانات من القياس. يجب تقدير الاستهلاكات المقاسة بأخذ متوسط القيمة على فواتير فترة 3 سنوات.</a:t>
            </a:r>
            <a:endParaRPr lang="it-IT" sz="2000" dirty="0"/>
          </a:p>
          <a:p>
            <a:pPr algn="r" rtl="1"/>
            <a:r>
              <a:rPr lang="ar-JO" sz="2000" dirty="0"/>
              <a:t>يجب ذكر </a:t>
            </a:r>
            <a:r>
              <a:rPr lang="ar" sz="2000" dirty="0"/>
              <a:t>مصدر البيانات</a:t>
            </a:r>
            <a:r>
              <a:rPr lang="ar-JO" sz="2000" dirty="0"/>
              <a:t> دائما</a:t>
            </a:r>
            <a:r>
              <a:rPr lang="ar" sz="2000" dirty="0"/>
              <a:t> بوضوح</a:t>
            </a:r>
          </a:p>
        </p:txBody>
      </p:sp>
      <p:pic>
        <p:nvPicPr>
          <p:cNvPr id="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1507" y="4038164"/>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a:extLst>
              <a:ext uri="{FF2B5EF4-FFF2-40B4-BE49-F238E27FC236}">
                <a16:creationId xmlns:a16="http://schemas.microsoft.com/office/drawing/2014/main" id="{0A194F04-327A-B6C5-B6A4-7232DFE08BAC}"/>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6688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87767"/>
            <a:ext cx="8418576" cy="4482465"/>
          </a:xfrm>
          <a:prstGeom prst="rect">
            <a:avLst/>
          </a:prstGeom>
        </p:spPr>
        <p:txBody>
          <a:bodyPr>
            <a:normAutofit/>
          </a:bodyPr>
          <a:lstStyle/>
          <a:p>
            <a:pPr marL="0" indent="0" algn="ctr" rtl="1">
              <a:buNone/>
            </a:pPr>
            <a:r>
              <a:rPr lang="ar-JO" sz="2400" b="1" u="sng" dirty="0">
                <a:latin typeface="Calibri" panose="020F0502020204030204" pitchFamily="34" charset="0"/>
                <a:cs typeface="Calibri" panose="020F0502020204030204" pitchFamily="34" charset="0"/>
              </a:rPr>
              <a:t>الهدف</a:t>
            </a:r>
            <a:endParaRPr lang="ar" sz="2400" b="1" u="sng" dirty="0">
              <a:latin typeface="Calibri" panose="020F0502020204030204" pitchFamily="34" charset="0"/>
              <a:cs typeface="Calibri" panose="020F0502020204030204" pitchFamily="34" charset="0"/>
            </a:endParaRPr>
          </a:p>
          <a:p>
            <a:pPr marL="0" indent="0" algn="ctr" rtl="1">
              <a:buNone/>
            </a:pPr>
            <a:r>
              <a:rPr lang="ar" b="1" dirty="0">
                <a:latin typeface="Calibri" panose="020F0502020204030204" pitchFamily="34" charset="0"/>
                <a:cs typeface="Calibri" panose="020F0502020204030204" pitchFamily="34" charset="0"/>
              </a:rPr>
              <a:t> </a:t>
            </a:r>
            <a:r>
              <a:rPr lang="ar" sz="2400" dirty="0">
                <a:latin typeface="Calibri" panose="020F0502020204030204" pitchFamily="34" charset="0"/>
                <a:cs typeface="Calibri" panose="020F0502020204030204" pitchFamily="34" charset="0"/>
              </a:rPr>
              <a:t> </a:t>
            </a:r>
          </a:p>
          <a:p>
            <a:pPr marL="0" indent="0" algn="ctr" rtl="1">
              <a:buNone/>
            </a:pPr>
            <a:r>
              <a:rPr lang="ar" sz="2400" dirty="0"/>
              <a:t>الاستخدام الفعال للموارد المائية.</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5</a:t>
            </a:fld>
            <a:endParaRPr lang="en-US"/>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it-IT" sz="28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a:stretch>
            <a:fillRect/>
          </a:stretch>
        </p:blipFill>
        <p:spPr>
          <a:xfrm>
            <a:off x="3321672" y="3131644"/>
            <a:ext cx="2500655" cy="189755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Rectangle 1">
            <a:extLst>
              <a:ext uri="{FF2B5EF4-FFF2-40B4-BE49-F238E27FC236}">
                <a16:creationId xmlns:a16="http://schemas.microsoft.com/office/drawing/2014/main" id="{5E0D1259-B412-0E4A-1F35-C686C3659510}"/>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8761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80416" y="1113675"/>
            <a:ext cx="8583168" cy="4630649"/>
          </a:xfrm>
          <a:prstGeom prst="rect">
            <a:avLst/>
          </a:prstGeo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وصف</a:t>
            </a:r>
            <a:endParaRPr lang="en-US" sz="2400" b="1" u="sng" dirty="0">
              <a:latin typeface="Calibri" panose="020F0502020204030204" pitchFamily="34" charset="0"/>
              <a:cs typeface="Calibri" panose="020F0502020204030204" pitchFamily="34" charset="0"/>
            </a:endParaRPr>
          </a:p>
          <a:p>
            <a:pPr marL="0" indent="0" algn="r" rtl="1">
              <a:buNone/>
            </a:pPr>
            <a:endParaRPr lang="en-US" sz="2400" b="1" u="sng" dirty="0">
              <a:latin typeface="Calibri" panose="020F0502020204030204" pitchFamily="34" charset="0"/>
            </a:endParaRPr>
          </a:p>
          <a:p>
            <a:pPr marL="0" indent="0" algn="r" rtl="1">
              <a:buNone/>
            </a:pPr>
            <a:r>
              <a:rPr lang="ar" sz="2400" dirty="0"/>
              <a:t>يقدّر هذا المؤشر أو يقيس استهلاك المياه للتجهيزات / الأجهزة الصحية والأجهزة المستهلكة للمياه في أ مبنى.</a:t>
            </a:r>
            <a:endParaRPr lang="en-US" sz="2400" dirty="0"/>
          </a:p>
          <a:p>
            <a:pPr marL="0" indent="0" algn="r" rtl="1">
              <a:buNone/>
            </a:pPr>
            <a:r>
              <a:rPr lang="ar" sz="2400" dirty="0"/>
              <a:t>يمكن تطبيقه على المباني الجديدة أو المجددة أو القائمة من أجل فهم استهلاك المياه وتقليله في نهاية المطاف .</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6</a:t>
            </a:fld>
            <a:endParaRPr lang="en-US"/>
          </a:p>
        </p:txBody>
      </p:sp>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it-IT" sz="28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234EDED0-FA31-F67D-C51F-DB769A504FC6}"/>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51600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26592"/>
            <a:ext cx="8418576" cy="4825721"/>
          </a:xfrm>
          <a:prstGeom prst="rect">
            <a:avLst/>
          </a:prstGeo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الحدود والنطاق</a:t>
            </a:r>
            <a:r>
              <a:rPr lang="ar-JO" sz="2400" b="1" u="sng" dirty="0">
                <a:latin typeface="Calibri" panose="020F0502020204030204" pitchFamily="34" charset="0"/>
                <a:cs typeface="Calibri" panose="020F0502020204030204" pitchFamily="34" charset="0"/>
              </a:rPr>
              <a:t> </a:t>
            </a:r>
            <a:endParaRPr lang="ar" sz="2400" b="1" u="sng" dirty="0">
              <a:latin typeface="Calibri" panose="020F0502020204030204" pitchFamily="34" charset="0"/>
              <a:cs typeface="Calibri" panose="020F0502020204030204" pitchFamily="34" charset="0"/>
            </a:endParaRPr>
          </a:p>
          <a:p>
            <a:pPr marL="0" indent="0" algn="r" rtl="1">
              <a:buNone/>
            </a:pPr>
            <a:endParaRPr lang="en-US" sz="2400" b="1" u="sng" dirty="0">
              <a:latin typeface="Calibri" panose="020F0502020204030204" pitchFamily="34" charset="0"/>
            </a:endParaRPr>
          </a:p>
          <a:p>
            <a:pPr marL="0" indent="0" algn="r" rtl="1">
              <a:buNone/>
            </a:pPr>
            <a:r>
              <a:rPr lang="ar" sz="2600" dirty="0"/>
              <a:t>حدود التقييم هي المبنى.</a:t>
            </a:r>
            <a:endParaRPr lang="en-US" sz="2600" dirty="0"/>
          </a:p>
          <a:p>
            <a:pPr marL="0" indent="0" algn="r" rtl="1">
              <a:buNone/>
            </a:pPr>
            <a:endParaRPr lang="en-US" sz="2600" dirty="0"/>
          </a:p>
          <a:p>
            <a:pPr marL="0" indent="0" algn="r" rtl="1">
              <a:buNone/>
            </a:pPr>
            <a:r>
              <a:rPr lang="ar" sz="2400" dirty="0"/>
              <a:t>المؤشر</a:t>
            </a:r>
            <a:r>
              <a:rPr lang="ar-JO" sz="2400" dirty="0"/>
              <a:t> يشمل</a:t>
            </a:r>
            <a:r>
              <a:rPr lang="ar" sz="2400" dirty="0"/>
              <a:t> استخدام المياه الصالحة للشرب في :</a:t>
            </a:r>
          </a:p>
          <a:p>
            <a:pPr marL="0" indent="0" algn="r" rtl="1">
              <a:buNone/>
            </a:pPr>
            <a:r>
              <a:rPr lang="ar" sz="2400" dirty="0"/>
              <a:t>- ماء</a:t>
            </a:r>
            <a:r>
              <a:rPr lang="ar-JO" sz="2400" dirty="0"/>
              <a:t> الشرب</a:t>
            </a:r>
            <a:endParaRPr lang="ar" sz="2400" dirty="0"/>
          </a:p>
          <a:p>
            <a:pPr marL="0" indent="0" algn="r" rtl="1">
              <a:buNone/>
            </a:pPr>
            <a:r>
              <a:rPr lang="ar" sz="2400" dirty="0"/>
              <a:t>- مياه الصرف الصحي</a:t>
            </a:r>
          </a:p>
          <a:p>
            <a:pPr marL="0" indent="0" algn="r" rtl="1">
              <a:buNone/>
            </a:pPr>
            <a:r>
              <a:rPr lang="ar" sz="2400" dirty="0"/>
              <a:t>- ماء </a:t>
            </a:r>
            <a:r>
              <a:rPr lang="ar-JO" sz="2400" dirty="0"/>
              <a:t>ال</a:t>
            </a:r>
            <a:r>
              <a:rPr lang="ar" sz="2400" dirty="0"/>
              <a:t>تنظيف</a:t>
            </a:r>
          </a:p>
          <a:p>
            <a:pPr marL="0" indent="0" algn="r" rtl="1">
              <a:buNone/>
            </a:pPr>
            <a:r>
              <a:rPr lang="ar" sz="2400" dirty="0"/>
              <a:t>- المياه الساخنة المنزلية</a:t>
            </a:r>
          </a:p>
          <a:p>
            <a:pPr marL="0" indent="0" algn="r" rtl="1">
              <a:buNone/>
            </a:pPr>
            <a:endParaRPr lang="it-IT" sz="2400" dirty="0"/>
          </a:p>
          <a:p>
            <a:pPr marL="0" indent="0" algn="r" rtl="1">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7</a:t>
            </a:fld>
            <a:endParaRPr lang="en-US"/>
          </a:p>
        </p:txBody>
      </p:sp>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it-IT" sz="28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6039" y="4023690"/>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937549" y="4540245"/>
            <a:ext cx="4238941" cy="646331"/>
          </a:xfrm>
          <a:prstGeom prst="rect">
            <a:avLst/>
          </a:prstGeom>
          <a:noFill/>
        </p:spPr>
        <p:txBody>
          <a:bodyPr wrap="square" rtlCol="0">
            <a:spAutoFit/>
          </a:bodyPr>
          <a:lstStyle/>
          <a:p>
            <a:pPr algn="r" rtl="1"/>
            <a:r>
              <a:rPr lang="ar" dirty="0"/>
              <a:t>استهلاك المياه للري </a:t>
            </a:r>
            <a:r>
              <a:rPr lang="ar-JO" dirty="0"/>
              <a:t>غير</a:t>
            </a:r>
            <a:r>
              <a:rPr lang="ar" dirty="0"/>
              <a:t> مأخوذ ف</a:t>
            </a:r>
            <a:r>
              <a:rPr lang="ar-JO" dirty="0"/>
              <a:t>ي عين</a:t>
            </a:r>
            <a:r>
              <a:rPr lang="ar" dirty="0"/>
              <a:t> الإعتبار</a:t>
            </a:r>
          </a:p>
          <a:p>
            <a:pPr algn="r" rtl="1"/>
            <a:endParaRPr lang="en-US" dirty="0"/>
          </a:p>
        </p:txBody>
      </p:sp>
      <p:sp>
        <p:nvSpPr>
          <p:cNvPr id="2" name="Rectangle 1">
            <a:extLst>
              <a:ext uri="{FF2B5EF4-FFF2-40B4-BE49-F238E27FC236}">
                <a16:creationId xmlns:a16="http://schemas.microsoft.com/office/drawing/2014/main" id="{603BEF94-85BA-588F-212E-AA144F4B9E65}"/>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5508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889014"/>
            <a:ext cx="8641860" cy="5587815"/>
          </a:xfrm>
          <a:prstGeom prst="rect">
            <a:avLst/>
          </a:prstGeo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طريقة </a:t>
            </a:r>
            <a:r>
              <a:rPr lang="ar-JO" sz="2400" b="1" u="sng" dirty="0">
                <a:latin typeface="Calibri" panose="020F0502020204030204" pitchFamily="34" charset="0"/>
                <a:cs typeface="Calibri" panose="020F0502020204030204" pitchFamily="34" charset="0"/>
              </a:rPr>
              <a:t>التقييم </a:t>
            </a:r>
            <a:endParaRPr lang="en-US" sz="2400" b="1" u="sng" dirty="0">
              <a:latin typeface="Calibri" panose="020F0502020204030204" pitchFamily="34" charset="0"/>
            </a:endParaRPr>
          </a:p>
          <a:p>
            <a:pPr marL="0" indent="0" algn="r" rtl="1">
              <a:buNone/>
            </a:pPr>
            <a:r>
              <a:rPr lang="ar" sz="2200" dirty="0"/>
              <a:t>لإجراء العمليات الحسابية ، من الممكن استخدام البيانات الفعلية أو المقدرة. في حالة المباني القائمة ، يجب تقييم الاستهلاك الفعلي لمياه الشرب باستخدام بيانات من العدادات. يفضل النظر في البيانات الفعلية من السجلات الأطول (مثل بيانات ثلاث سنوات) أو 12 شهرًا متتاليًا على الأقل .</a:t>
            </a:r>
            <a:endParaRPr lang="en-GB" sz="2200" dirty="0"/>
          </a:p>
          <a:p>
            <a:pPr marL="0" indent="0" algn="r" rtl="1">
              <a:buNone/>
            </a:pPr>
            <a:r>
              <a:rPr lang="ar" sz="2200" dirty="0"/>
              <a:t>في حالة البيانات المقدرة ، يجب أن يؤخذ في الاعتبار عدد الأجهزة / التركيبات الصحية (مثل المراحيض والصنابير والاستحمام) والمياه التي تستخدم الأجهزة ( </a:t>
            </a:r>
            <a:r>
              <a:rPr lang="ar" sz="2200" dirty="0" err="1"/>
              <a:t>مثل </a:t>
            </a:r>
            <a:r>
              <a:rPr lang="ar" sz="2200" dirty="0"/>
              <a:t>غسالات الصحون والغسالات) في الحسابات. يتم تحديد معدلات الاستهلاك للأجهزة والتجهيزات الصحية المختلفة من خلال بيانات محددة من الموردين أو المكتبات. يجب تحديد عوامل الاستخدام المحددة. يجب على المستخدم تحديد عدد الأيام التي من المتوقع أن يشغلها المبنى سنويًا.</a:t>
            </a:r>
            <a:endParaRPr lang="en-GB" sz="2200" dirty="0"/>
          </a:p>
          <a:p>
            <a:pPr marL="0" indent="0" algn="r" rtl="1">
              <a:buNone/>
            </a:pPr>
            <a:r>
              <a:rPr lang="ar-JO" sz="2400" dirty="0"/>
              <a:t> يجب ذكر </a:t>
            </a:r>
            <a:r>
              <a:rPr lang="ar" sz="2400" b="1" dirty="0"/>
              <a:t>مصدر البيانات</a:t>
            </a:r>
            <a:r>
              <a:rPr lang="ar-JO" sz="2400" b="1" dirty="0"/>
              <a:t> </a:t>
            </a:r>
            <a:r>
              <a:rPr lang="ar-JO" sz="2400" dirty="0"/>
              <a:t>دائما</a:t>
            </a:r>
            <a:r>
              <a:rPr lang="ar" sz="2400" dirty="0"/>
              <a:t> </a:t>
            </a:r>
            <a:r>
              <a:rPr lang="ar" sz="2400" b="1" dirty="0"/>
              <a:t>بوضوح</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95275"/>
          </a:xfrm>
        </p:spPr>
        <p:txBody>
          <a:bodyPr/>
          <a:lstStyle/>
          <a:p>
            <a:fld id="{243FB592-B9A9-49AA-A86F-4031F7B97808}" type="slidenum">
              <a:rPr lang="en-US" smtClean="0"/>
              <a:t>8</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it-IT" sz="2800" b="1" dirty="0">
              <a:solidFill>
                <a:schemeClr val="tx1">
                  <a:lumMod val="50000"/>
                  <a:lumOff val="50000"/>
                </a:schemeClr>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A9EFAC33-A3EC-EA40-5BC0-7A55BD57E43B}"/>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5263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048512"/>
            <a:ext cx="8503636" cy="4087014"/>
          </a:xfrm>
          <a:prstGeom prst="rect">
            <a:avLst/>
          </a:prstGeom>
        </p:spPr>
        <p:txBody>
          <a:bodyPr>
            <a:normAutofit/>
          </a:bodyPr>
          <a:lstStyle/>
          <a:p>
            <a:pPr marL="0" indent="0" algn="ctr">
              <a:buNone/>
            </a:pPr>
            <a:r>
              <a:rPr lang="ar" sz="2400" b="1" u="sng" dirty="0">
                <a:latin typeface="Calibri" panose="020F0502020204030204" pitchFamily="34" charset="0"/>
                <a:cs typeface="Calibri" panose="020F0502020204030204" pitchFamily="34" charset="0"/>
              </a:rPr>
              <a:t>طريقة التقييم - البيانات ال</a:t>
            </a:r>
            <a:r>
              <a:rPr lang="ar-JO" sz="2400" b="1" u="sng" dirty="0">
                <a:latin typeface="Calibri" panose="020F0502020204030204" pitchFamily="34" charset="0"/>
                <a:cs typeface="Calibri" panose="020F0502020204030204" pitchFamily="34" charset="0"/>
              </a:rPr>
              <a:t>محسوبة</a:t>
            </a:r>
            <a:r>
              <a:rPr lang="ar" sz="2400" b="1" dirty="0">
                <a:latin typeface="Calibri" panose="020F0502020204030204" pitchFamily="34" charset="0"/>
                <a:cs typeface="Calibri" panose="020F0502020204030204" pitchFamily="34" charset="0"/>
              </a:rPr>
              <a:t> </a:t>
            </a:r>
            <a:endParaRPr lang="en-US" sz="2400" b="1" u="sng" dirty="0">
              <a:latin typeface="Calibri" panose="020F0502020204030204" pitchFamily="34" charset="0"/>
              <a:cs typeface="Calibri" panose="020F0502020204030204" pitchFamily="34" charset="0"/>
            </a:endParaRPr>
          </a:p>
          <a:p>
            <a:pPr marL="0" indent="0" algn="r" rtl="1">
              <a:buNone/>
            </a:pPr>
            <a:endParaRPr lang="en-US" sz="800" b="1" u="sng" dirty="0">
              <a:latin typeface="Calibri" panose="020F0502020204030204" pitchFamily="34" charset="0"/>
            </a:endParaRPr>
          </a:p>
          <a:p>
            <a:pPr marL="0" indent="0" algn="r" rtl="1">
              <a:buNone/>
            </a:pPr>
            <a:endParaRPr lang="en-US" sz="1000" dirty="0"/>
          </a:p>
          <a:p>
            <a:pPr marL="457200" indent="-457200" algn="r" rtl="1">
              <a:lnSpc>
                <a:spcPct val="80000"/>
              </a:lnSpc>
              <a:buFont typeface="+mj-lt"/>
              <a:buAutoNum type="arabicPeriod"/>
            </a:pPr>
            <a:r>
              <a:rPr lang="ar" sz="2400" dirty="0"/>
              <a:t>جمع </a:t>
            </a:r>
            <a:r>
              <a:rPr lang="ar" sz="2400" b="1" dirty="0"/>
              <a:t>البيانات الفعلية </a:t>
            </a:r>
            <a:r>
              <a:rPr lang="ar" sz="2400" dirty="0"/>
              <a:t>للاستهلاك السنوي لمياه الشرب وحساب متوسط استهلاك </a:t>
            </a:r>
            <a:r>
              <a:rPr lang="ar" sz="2400" b="1" dirty="0"/>
              <a:t>المبنى </a:t>
            </a:r>
            <a:r>
              <a:rPr lang="ar" sz="2400" dirty="0"/>
              <a:t>السنوي </a:t>
            </a:r>
            <a:r>
              <a:rPr lang="ar" sz="2400" b="1" dirty="0"/>
              <a:t>لمياه الشرب . </a:t>
            </a:r>
            <a:r>
              <a:rPr lang="ar" sz="2400" dirty="0"/>
              <a:t>[م </a:t>
            </a:r>
            <a:r>
              <a:rPr lang="ar" sz="2400" baseline="30000" dirty="0"/>
              <a:t>3 </a:t>
            </a:r>
            <a:r>
              <a:rPr lang="ar" sz="2400" dirty="0"/>
              <a:t>]. **</a:t>
            </a:r>
          </a:p>
          <a:p>
            <a:pPr marL="457200" indent="-457200" algn="r" rtl="1">
              <a:lnSpc>
                <a:spcPct val="80000"/>
              </a:lnSpc>
              <a:buFont typeface="+mj-lt"/>
              <a:buAutoNum type="arabicPeriod"/>
            </a:pPr>
            <a:endParaRPr lang="en-US" sz="1400" dirty="0"/>
          </a:p>
          <a:p>
            <a:pPr marL="542925" indent="0" algn="r" rtl="1">
              <a:lnSpc>
                <a:spcPct val="80000"/>
              </a:lnSpc>
              <a:buNone/>
            </a:pPr>
            <a:r>
              <a:rPr lang="ar" sz="2400" dirty="0"/>
              <a:t>يفضل النظر في البيانات الفعلية من السجلات الأطول (مثل بيانات ثلاث سنوات) أو 12 شهرًا متتاليًا على الأقل . </a:t>
            </a:r>
            <a:endParaRPr lang="en-US" sz="2400" dirty="0"/>
          </a:p>
          <a:p>
            <a:pPr marL="228600" indent="-228600" algn="r" rtl="1">
              <a:lnSpc>
                <a:spcPct val="80000"/>
              </a:lnSpc>
              <a:buFont typeface="+mj-lt"/>
              <a:buAutoNum type="arabicPeriod"/>
            </a:pPr>
            <a:endParaRPr lang="en-US" sz="1000" dirty="0"/>
          </a:p>
          <a:p>
            <a:pPr marL="457200" indent="-457200" algn="r" rtl="1">
              <a:lnSpc>
                <a:spcPct val="80000"/>
              </a:lnSpc>
              <a:buFont typeface="+mj-lt"/>
              <a:buAutoNum type="arabicPeriod"/>
            </a:pPr>
            <a:r>
              <a:rPr lang="ar" sz="2400" dirty="0"/>
              <a:t>تحديد </a:t>
            </a:r>
            <a:r>
              <a:rPr lang="ar" sz="2400" b="1" dirty="0"/>
              <a:t>عدد شاغلي المبنى.</a:t>
            </a:r>
          </a:p>
          <a:p>
            <a:pPr marL="457200" indent="-457200" algn="r" rtl="1">
              <a:lnSpc>
                <a:spcPct val="80000"/>
              </a:lnSpc>
              <a:buFont typeface="+mj-lt"/>
              <a:buAutoNum type="arabicPeriod"/>
            </a:pPr>
            <a:endParaRPr lang="en-US" sz="1000" b="1" dirty="0"/>
          </a:p>
          <a:p>
            <a:pPr marL="457200" indent="-457200" algn="r" rtl="1">
              <a:lnSpc>
                <a:spcPct val="80000"/>
              </a:lnSpc>
              <a:buFont typeface="+mj-lt"/>
              <a:buAutoNum type="arabicPeriod"/>
            </a:pPr>
            <a:r>
              <a:rPr lang="ar" sz="2400" dirty="0"/>
              <a:t>احسب قيمة المؤشر على النحو التالي: </a:t>
            </a:r>
            <a:r>
              <a:rPr lang="ar" sz="2400" b="1" dirty="0"/>
              <a:t>إجمالي الاستهلاك </a:t>
            </a:r>
            <a:r>
              <a:rPr lang="ar" sz="2400" dirty="0"/>
              <a:t>السنوي </a:t>
            </a:r>
            <a:r>
              <a:rPr lang="ar" sz="2400" b="1" dirty="0"/>
              <a:t>لمياه الشرب</a:t>
            </a:r>
            <a:r>
              <a:rPr lang="ar" sz="2400" dirty="0"/>
              <a:t> </a:t>
            </a:r>
            <a:r>
              <a:rPr lang="ar" sz="2400" dirty="0">
                <a:solidFill>
                  <a:schemeClr val="accent3">
                    <a:lumMod val="75000"/>
                  </a:schemeClr>
                </a:solidFill>
              </a:rPr>
              <a:t>(الخطوة 1) </a:t>
            </a:r>
            <a:r>
              <a:rPr lang="ar" sz="2400" dirty="0"/>
              <a:t>/ </a:t>
            </a:r>
            <a:r>
              <a:rPr lang="ar" sz="2400" b="1" dirty="0"/>
              <a:t>عدد ال</a:t>
            </a:r>
            <a:r>
              <a:rPr lang="ar-JO" sz="2400" b="1" dirty="0"/>
              <a:t>مستخدمين</a:t>
            </a:r>
            <a:r>
              <a:rPr lang="ar" sz="2400" b="1" dirty="0"/>
              <a:t> </a:t>
            </a:r>
            <a:r>
              <a:rPr lang="ar" sz="2400" dirty="0">
                <a:solidFill>
                  <a:schemeClr val="accent3">
                    <a:lumMod val="75000"/>
                  </a:schemeClr>
                </a:solidFill>
              </a:rPr>
              <a:t>(الخطوة 2) </a:t>
            </a:r>
            <a:r>
              <a:rPr lang="ar" sz="2400" dirty="0"/>
              <a:t>، [م </a:t>
            </a:r>
            <a:r>
              <a:rPr lang="ar" sz="2400" baseline="30000" dirty="0"/>
              <a:t>3 </a:t>
            </a:r>
            <a:r>
              <a:rPr lang="ar" sz="2400" dirty="0"/>
              <a:t>/ مقيم].</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00469" y="6625647"/>
            <a:ext cx="2133600" cy="232353"/>
          </a:xfrm>
        </p:spPr>
        <p:txBody>
          <a:bodyPr/>
          <a:lstStyle/>
          <a:p>
            <a:fld id="{243FB592-B9A9-49AA-A86F-4031F7B97808}" type="slidenum">
              <a:rPr lang="en-US" smtClean="0"/>
              <a:t>9</a:t>
            </a:fld>
            <a:endParaRPr lang="en-US"/>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JO" sz="2800" b="1" dirty="0">
                <a:solidFill>
                  <a:schemeClr val="tx1">
                    <a:lumMod val="50000"/>
                    <a:lumOff val="50000"/>
                  </a:schemeClr>
                </a:solidFill>
              </a:rPr>
              <a:t> ب. 4 . 3</a:t>
            </a:r>
            <a:r>
              <a:rPr lang="ar" sz="2800" b="1" dirty="0">
                <a:solidFill>
                  <a:schemeClr val="tx1">
                    <a:lumMod val="50000"/>
                    <a:lumOff val="50000"/>
                  </a:schemeClr>
                </a:solidFill>
              </a:rPr>
              <a:t>- </a:t>
            </a:r>
            <a:r>
              <a:rPr lang="ar" sz="2800" dirty="0"/>
              <a:t>استهلاك المياه الصالحة للشرب للاستخدامات الداخلية</a:t>
            </a:r>
            <a:endParaRPr lang="en-US" sz="24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812290" y="5114910"/>
            <a:ext cx="8042347" cy="707886"/>
          </a:xfrm>
          <a:prstGeom prst="rect">
            <a:avLst/>
          </a:prstGeom>
        </p:spPr>
        <p:txBody>
          <a:bodyPr wrap="square">
            <a:spAutoFit/>
          </a:bodyPr>
          <a:lstStyle/>
          <a:p>
            <a:pPr algn="r" rtl="1"/>
            <a:r>
              <a:rPr lang="ar" sz="2000" dirty="0"/>
              <a:t>** يجب استخلاص </a:t>
            </a:r>
            <a:r>
              <a:rPr lang="ar-JO" sz="2000" dirty="0"/>
              <a:t>ري</a:t>
            </a:r>
            <a:r>
              <a:rPr lang="ar" sz="2000" dirty="0"/>
              <a:t> الحديقة . الاستهلاك السنوي الافتراضي للمياه لري الحدائق يقدر بين 0.3-1 م </a:t>
            </a:r>
            <a:r>
              <a:rPr lang="ar" sz="2000" baseline="30000" dirty="0"/>
              <a:t>3 </a:t>
            </a:r>
            <a:r>
              <a:rPr lang="ar" sz="2000" dirty="0"/>
              <a:t>/ م </a:t>
            </a:r>
            <a:r>
              <a:rPr lang="ar" sz="2000" baseline="30000" dirty="0"/>
              <a:t>2</a:t>
            </a:r>
            <a:r>
              <a:rPr lang="ar" sz="2000" dirty="0"/>
              <a:t> </a:t>
            </a:r>
            <a:r>
              <a:rPr lang="ar-JO" sz="2000" dirty="0"/>
              <a:t>من مساحة</a:t>
            </a:r>
            <a:r>
              <a:rPr lang="ar" sz="2000" dirty="0"/>
              <a:t> الحديقة</a:t>
            </a:r>
          </a:p>
        </p:txBody>
      </p:sp>
      <p:pic>
        <p:nvPicPr>
          <p:cNvPr id="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224" y="2375972"/>
            <a:ext cx="378512" cy="368806"/>
          </a:xfrm>
          <a:prstGeom prst="rect">
            <a:avLst/>
          </a:prstGeom>
          <a:solidFill>
            <a:srgbClr val="FFFF00"/>
          </a:solidFill>
          <a:ln>
            <a:noFill/>
          </a:ln>
        </p:spPr>
      </p:pic>
      <p:pic>
        <p:nvPicPr>
          <p:cNvPr id="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2140" y="4766720"/>
            <a:ext cx="378512" cy="368806"/>
          </a:xfrm>
          <a:prstGeom prst="rect">
            <a:avLst/>
          </a:prstGeom>
          <a:solidFill>
            <a:srgbClr val="FFFF00"/>
          </a:solidFill>
          <a:ln>
            <a:noFill/>
          </a:ln>
        </p:spPr>
      </p:pic>
      <p:sp>
        <p:nvSpPr>
          <p:cNvPr id="4" name="Rectangle 3">
            <a:extLst>
              <a:ext uri="{FF2B5EF4-FFF2-40B4-BE49-F238E27FC236}">
                <a16:creationId xmlns:a16="http://schemas.microsoft.com/office/drawing/2014/main" id="{0B3CB426-79B1-B9AD-FD2A-ED98271B5F79}"/>
              </a:ext>
            </a:extLst>
          </p:cNvPr>
          <p:cNvSpPr/>
          <p:nvPr/>
        </p:nvSpPr>
        <p:spPr>
          <a:xfrm>
            <a:off x="2183757" y="6041985"/>
            <a:ext cx="2041002" cy="520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016806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6" ma:contentTypeDescription="Crea un document nou" ma:contentTypeScope="" ma:versionID="30e7e55cd5aad4baac1ee7b54ee079a8">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305f7cb2558837c1b9b87336b8cae858"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616E350-69E7-4382-9E1B-CD5FB42B39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703844f-ab03-448f-aed1-f35d29f3bcba"/>
    <ds:schemaRef ds:uri="019ad8dd-0490-40d8-9346-bcbaec298f6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832A8E6-320C-4797-9335-BFCD4B53B8A0}">
  <ds:schemaRefs>
    <ds:schemaRef ds:uri="http://schemas.microsoft.com/sharepoint/v3/contenttype/forms"/>
  </ds:schemaRefs>
</ds:datastoreItem>
</file>

<file path=customXml/itemProps3.xml><?xml version="1.0" encoding="utf-8"?>
<ds:datastoreItem xmlns:ds="http://schemas.openxmlformats.org/officeDocument/2006/customXml" ds:itemID="{9981DBB8-8184-4F24-AA22-002811BF72FB}">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docProps/app.xml><?xml version="1.0" encoding="utf-8"?>
<Properties xmlns="http://schemas.openxmlformats.org/officeDocument/2006/extended-properties" xmlns:vt="http://schemas.openxmlformats.org/officeDocument/2006/docPropsVTypes">
  <TotalTime>18252</TotalTime>
  <Words>1469</Words>
  <Application>Microsoft Office PowerPoint</Application>
  <PresentationFormat>On-screen Show (4:3)</PresentationFormat>
  <Paragraphs>218</Paragraphs>
  <Slides>22</Slides>
  <Notes>3</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Larissa</vt:lpstr>
      <vt:lpstr>PowerPoint Presentation</vt:lpstr>
      <vt:lpstr> ب. 4 . 3- استهلاك المياه الصالحة للشرب للاستخدامات الداخلية</vt:lpstr>
      <vt:lpstr> ب. 4 . 3- استهلاك المياه الصالحة للشرب للاستخدامات الداخلية</vt:lpstr>
      <vt:lpstr> ب. 4 . 3- استهلاك المياه الصالحة للشرب للاستخدامات الداخلية</vt:lpstr>
      <vt:lpstr> ب. 4 . 3- استهلاك المياه الصالحة للشرب للاستخدامات الداخلية</vt:lpstr>
      <vt:lpstr> ب. 4 . 3- استهلاك المياه الصالحة للشرب للاستخدامات الداخلية</vt:lpstr>
      <vt:lpstr> ب. 4 . 3- استهلاك المياه الصالحة للشرب للاستخدامات الداخلية</vt:lpstr>
      <vt:lpstr> ب. 4 . 3- استهلاك المياه الصالحة للشرب للاستخدامات الداخلية</vt:lpstr>
      <vt:lpstr>PowerPoint Presentation</vt:lpstr>
      <vt:lpstr> ب. 4 . 3- استهلاك المياه الصالحة للشرب للاستخدامات الداخلية</vt:lpstr>
      <vt:lpstr> ب. 4 . 3- استهلاك المياه الصالحة للشرب للاستخدامات الداخلية</vt:lpstr>
      <vt:lpstr> ب. 4 . 3- استهلاك المياه الصالحة للشرب للاستخدامات الداخلية</vt:lpstr>
      <vt:lpstr> ب. 4 . 3- استهلاك المياه الصالحة للشرب للاستخدامات الداخلية</vt:lpstr>
      <vt:lpstr> ب. 4 . 3- استهلاك المياه الصالحة للشرب للاستخدامات الداخلية</vt:lpstr>
      <vt:lpstr>PowerPoint Presentation</vt:lpstr>
      <vt:lpstr> ب. 4 . 3- استهلاك المياه الصالحة للشرب للاستخدامات الداخلية</vt:lpstr>
      <vt:lpstr> ب. 4 . 3- استهلاك المياه الصالحة للشرب للاستخدامات الداخلية</vt:lpstr>
      <vt:lpstr> ب. 4 . 3- استهلاك المياه الصالحة للشرب للاستخدامات الداخلية</vt:lpstr>
      <vt:lpstr> ب. 4 . 3- استهلاك المياه الصالحة للشرب للاستخدامات الداخلية</vt:lpstr>
      <vt:lpstr> ب. 4 . 3- استهلاك المياه الصالحة للشرب للاستخدامات الداخلية</vt:lpstr>
      <vt:lpstr>B.4.3 - استهلاك المياه الصالحة للشرب للاستخدامات الداخلية</vt:lpstr>
      <vt:lpstr> ب. 4 . 3- استهلاك المياه الصالحة للشرب للاستخدامات الداخلية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DELL</cp:lastModifiedBy>
  <cp:revision>361</cp:revision>
  <dcterms:created xsi:type="dcterms:W3CDTF">2017-01-09T10:20:00Z</dcterms:created>
  <dcterms:modified xsi:type="dcterms:W3CDTF">2023-04-24T18:10:51Z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y fmtid="{D5CDD505-2E9C-101B-9397-08002B2CF9AE}" pid="3" name="MediaServiceImageTags">
    <vt:lpwstr/>
  </property>
</Properties>
</file>